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9" r:id="rId1"/>
  </p:sldMasterIdLst>
  <p:notesMasterIdLst>
    <p:notesMasterId r:id="rId31"/>
  </p:notesMasterIdLst>
  <p:handoutMasterIdLst>
    <p:handoutMasterId r:id="rId32"/>
  </p:handoutMasterIdLst>
  <p:sldIdLst>
    <p:sldId id="298" r:id="rId2"/>
    <p:sldId id="299" r:id="rId3"/>
    <p:sldId id="292" r:id="rId4"/>
    <p:sldId id="293" r:id="rId5"/>
    <p:sldId id="295" r:id="rId6"/>
    <p:sldId id="294" r:id="rId7"/>
    <p:sldId id="296" r:id="rId8"/>
    <p:sldId id="297" r:id="rId9"/>
    <p:sldId id="262" r:id="rId10"/>
    <p:sldId id="287" r:id="rId11"/>
    <p:sldId id="280" r:id="rId12"/>
    <p:sldId id="268" r:id="rId13"/>
    <p:sldId id="277" r:id="rId14"/>
    <p:sldId id="278" r:id="rId15"/>
    <p:sldId id="279" r:id="rId16"/>
    <p:sldId id="300" r:id="rId17"/>
    <p:sldId id="307" r:id="rId18"/>
    <p:sldId id="310" r:id="rId19"/>
    <p:sldId id="311" r:id="rId20"/>
    <p:sldId id="308" r:id="rId21"/>
    <p:sldId id="309" r:id="rId22"/>
    <p:sldId id="301" r:id="rId23"/>
    <p:sldId id="306" r:id="rId24"/>
    <p:sldId id="302" r:id="rId25"/>
    <p:sldId id="303" r:id="rId26"/>
    <p:sldId id="304" r:id="rId27"/>
    <p:sldId id="305" r:id="rId28"/>
    <p:sldId id="288" r:id="rId29"/>
    <p:sldId id="256" r:id="rId30"/>
  </p:sldIdLst>
  <p:sldSz cx="9144000" cy="6858000" type="screen4x3"/>
  <p:notesSz cx="6797675" cy="9926638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FF"/>
    <a:srgbClr val="66FF33"/>
    <a:srgbClr val="FFFF00"/>
    <a:srgbClr val="00FF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สไตล์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สไตล์สีอ่อ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1478" autoAdjust="0"/>
    <p:restoredTop sz="94728" autoAdjust="0"/>
  </p:normalViewPr>
  <p:slideViewPr>
    <p:cSldViewPr>
      <p:cViewPr varScale="1">
        <p:scale>
          <a:sx n="67" d="100"/>
          <a:sy n="67" d="100"/>
        </p:scale>
        <p:origin x="75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342" cy="497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30" tIns="46064" rIns="92130" bIns="46064" numCol="1" anchor="t" anchorCtr="0" compatLnSpc="1">
            <a:prstTxWarp prst="textNoShape">
              <a:avLst/>
            </a:prstTxWarp>
          </a:bodyPr>
          <a:lstStyle>
            <a:lvl1pPr defTabSz="922035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813" y="1"/>
            <a:ext cx="2944342" cy="497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30" tIns="46064" rIns="92130" bIns="46064" numCol="1" anchor="t" anchorCtr="0" compatLnSpc="1">
            <a:prstTxWarp prst="textNoShape">
              <a:avLst/>
            </a:prstTxWarp>
          </a:bodyPr>
          <a:lstStyle>
            <a:lvl1pPr algn="r" defTabSz="922035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3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7766"/>
            <a:ext cx="2944342" cy="497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30" tIns="46064" rIns="92130" bIns="46064" numCol="1" anchor="b" anchorCtr="0" compatLnSpc="1">
            <a:prstTxWarp prst="textNoShape">
              <a:avLst/>
            </a:prstTxWarp>
          </a:bodyPr>
          <a:lstStyle>
            <a:lvl1pPr defTabSz="922035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3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813" y="9427766"/>
            <a:ext cx="2944342" cy="497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30" tIns="46064" rIns="92130" bIns="46064" numCol="1" anchor="b" anchorCtr="0" compatLnSpc="1">
            <a:prstTxWarp prst="textNoShape">
              <a:avLst/>
            </a:prstTxWarp>
          </a:bodyPr>
          <a:lstStyle>
            <a:lvl1pPr algn="r" defTabSz="922035">
              <a:defRPr sz="1300">
                <a:latin typeface="Arial" charset="0"/>
              </a:defRPr>
            </a:lvl1pPr>
          </a:lstStyle>
          <a:p>
            <a:pPr>
              <a:defRPr/>
            </a:pPr>
            <a:fld id="{EFFB0CA6-C8BD-4A4C-A4B4-A1BFA05C5F6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04373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50294" y="0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r">
              <a:defRPr sz="1200"/>
            </a:lvl1pPr>
          </a:lstStyle>
          <a:p>
            <a:pPr>
              <a:defRPr/>
            </a:pPr>
            <a:fld id="{EC0688B9-9D01-4485-8349-BE1F4D86B1B5}" type="datetimeFigureOut">
              <a:rPr lang="th-TH"/>
              <a:pPr>
                <a:defRPr/>
              </a:pPr>
              <a:t>25/02/62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21" tIns="44111" rIns="88221" bIns="44111" rtlCol="0" anchor="ctr"/>
          <a:lstStyle/>
          <a:p>
            <a:pPr lvl="0"/>
            <a:endParaRPr lang="th-TH" noProof="0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88221" tIns="44111" rIns="88221" bIns="44111" rtlCol="0"/>
          <a:lstStyle/>
          <a:p>
            <a:pPr lvl="0"/>
            <a:r>
              <a:rPr lang="th-TH" noProof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/>
              <a:t>ระดับที่สอง</a:t>
            </a:r>
          </a:p>
          <a:p>
            <a:pPr lvl="2"/>
            <a:r>
              <a:rPr lang="th-TH" noProof="0"/>
              <a:t>ระดับที่สาม</a:t>
            </a:r>
          </a:p>
          <a:p>
            <a:pPr lvl="3"/>
            <a:r>
              <a:rPr lang="th-TH" noProof="0"/>
              <a:t>ระดับที่สี่</a:t>
            </a:r>
          </a:p>
          <a:p>
            <a:pPr lvl="4"/>
            <a:r>
              <a:rPr lang="th-TH" noProof="0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9305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294" y="9429305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r">
              <a:defRPr sz="1200"/>
            </a:lvl1pPr>
          </a:lstStyle>
          <a:p>
            <a:pPr>
              <a:defRPr/>
            </a:pPr>
            <a:fld id="{80451ACC-F80F-4203-B661-984605561F9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638261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0451ACC-F80F-4203-B661-984605561F9B}" type="slidenum">
              <a:rPr lang="th-TH" smtClean="0"/>
              <a:pPr>
                <a:defRPr/>
              </a:pPr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90898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D005BA-9196-4681-8964-A7A568171287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D8FE8B-4B78-47C2-9CFA-EF78D2D2029C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DAECEA-C9AD-45BA-ACB9-F0A636958C7E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2883BA-7946-4336-8CD3-E99C8C362098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5CBEF8-F199-4EF1-B30D-CD1BC449383A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5474E3-9A29-47AC-8DE0-1B0474A1169F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F97768-5D58-41D6-AE0F-5EE316DB8450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53CF7F-9FC3-418C-A1F9-C4881B77CDE8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076B-3F37-422A-95D4-BD7C622B1881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F8A6C1-6746-415E-A27E-0FF2A943B5C2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814F7C-3E0F-4E9B-BEA1-C7025FC0BEBB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1839B31-98B6-4238-BF09-3BA6A4F6BECE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8"/>
          <p:cNvSpPr txBox="1">
            <a:spLocks noChangeArrowheads="1"/>
          </p:cNvSpPr>
          <p:nvPr/>
        </p:nvSpPr>
        <p:spPr bwMode="auto">
          <a:xfrm>
            <a:off x="197514" y="2060848"/>
            <a:ext cx="8748972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thaiDist"/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1.แหล่งที่มาของข้อมูลเงินสดประจำวัน</a:t>
            </a:r>
          </a:p>
          <a:p>
            <a:pPr algn="thaiDist"/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2.การรับรู้เงินสดเงินฝากธนาคาร</a:t>
            </a:r>
          </a:p>
          <a:p>
            <a:pPr algn="thaiDist"/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3.วิธีการตรวจสอบความถูกต้องงบพิสูจน์ยอดเงินฝากธนาคาร ดูเอกสารกับทะเบียนคุม</a:t>
            </a:r>
          </a:p>
          <a:p>
            <a:pPr algn="thaiDist"/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4.วิธีตรวจสอบยอดเงินสด/เงินฝากไม่มีรายตัว กับ </a:t>
            </a:r>
            <a:r>
              <a:rPr lang="th-TH" sz="3600" b="1" dirty="0" err="1">
                <a:latin typeface="DilleniaUPC" pitchFamily="18" charset="-34"/>
                <a:cs typeface="DilleniaUPC" pitchFamily="18" charset="-34"/>
              </a:rPr>
              <a:t>บช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11</a:t>
            </a:r>
          </a:p>
          <a:p>
            <a:pPr algn="thaiDist"/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5.ลูกหนี้เงินยืมราชการ ตรวจจากรายงานลูกหนี้คงเหลือประจำเดือน</a:t>
            </a:r>
          </a:p>
          <a:p>
            <a:pPr algn="thaiDist"/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6.แหล่งที่มาของข้อมูลค่าใช้จ่ายมีอะไรบ้างแยกประเภทรายจ่าย</a:t>
            </a:r>
          </a:p>
          <a:p>
            <a:pPr algn="thaiDist"/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7. </a:t>
            </a:r>
            <a:r>
              <a:rPr lang="en-US" sz="3600" b="1" dirty="0">
                <a:latin typeface="DilleniaUPC" pitchFamily="18" charset="-34"/>
                <a:cs typeface="DilleniaUPC" pitchFamily="18" charset="-34"/>
              </a:rPr>
              <a:t>Mapping 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เขต8</a:t>
            </a:r>
          </a:p>
          <a:p>
            <a:pPr algn="thaiDist"/>
            <a:endParaRPr lang="th-TH" sz="3600" b="1" dirty="0"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518864" y="2311598"/>
            <a:ext cx="8229600" cy="5149850"/>
          </a:xfrm>
        </p:spPr>
        <p:txBody>
          <a:bodyPr>
            <a:normAutofit/>
          </a:bodyPr>
          <a:lstStyle/>
          <a:p>
            <a:pPr marL="0" indent="0" algn="thaiDi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73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ให้รับเป็นเงินสด เว้นแต่การรับเป็นเช็ค  </a:t>
            </a:r>
            <a:r>
              <a:rPr lang="th-TH" sz="3600" b="1" dirty="0" err="1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ดร๊าฟ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  หรือ วิธีการอื่นตามกระทรวงการคลังกำหนด</a:t>
            </a:r>
          </a:p>
          <a:p>
            <a:pPr algn="thaiDist" eaLnBrk="1" hangingPunct="1">
              <a:lnSpc>
                <a:spcPct val="90000"/>
              </a:lnSpc>
            </a:pP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ต้องออกใบเสร็จรับเงินทุกครั้งที่รับเงิน</a:t>
            </a:r>
          </a:p>
          <a:p>
            <a:pPr algn="thaiDist" eaLnBrk="1" hangingPunct="1">
              <a:lnSpc>
                <a:spcPct val="90000"/>
              </a:lnSpc>
            </a:pP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ให้บันทึกข้อมูลรับเงินในระบบภายในวันที่รับเช็ค</a:t>
            </a:r>
          </a:p>
          <a:p>
            <a:pPr algn="thaiDist" eaLnBrk="1" hangingPunct="1">
              <a:lnSpc>
                <a:spcPct val="90000"/>
              </a:lnSpc>
            </a:pP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หัวหน้าส่วนราชการมอบหมายเป็นลายลักษณ์อักษรตรวจสอบจำนวน ที่จัดเก็บและหลักฐานที่บันทึกไว้ในระบบ</a:t>
            </a:r>
          </a:p>
          <a:p>
            <a:pPr marL="0" indent="0" algn="thaiDi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7</a:t>
            </a:r>
            <a:r>
              <a:rPr lang="en-US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7</a:t>
            </a: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สิ้นเวลารับจ่ายเงิน ให้นำเงินทั้งหมดพร้อมสำเนาใบเสร็จรับเงินและเอกสารในวันนั้นส่งเจ้าหน้าที่การเงิน</a:t>
            </a: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179388" y="409575"/>
            <a:ext cx="8713092" cy="198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การรับเงิน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ระเบียบการเบิกจ่ายเงินจากคลัง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การเก็บรักษาเงิน  และการนำเงินส่งคลัง พ.ศ. 2551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87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72067" y="2675467"/>
            <a:ext cx="7588365" cy="3450696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th-TH" sz="3600" b="1" u="sng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ส่วนที่ 2</a:t>
            </a: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 หลักฐานการจ่าย</a:t>
            </a:r>
          </a:p>
          <a:p>
            <a:pPr marL="0" indent="0" algn="thaiDist" eaLnBrk="1" hangingPunct="1">
              <a:buNone/>
            </a:pP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</a:t>
            </a:r>
            <a:r>
              <a:rPr lang="en-US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39</a:t>
            </a: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การจ่ายเงินทุกครั้งต้องใช้</a:t>
            </a:r>
            <a:r>
              <a:rPr lang="th-TH" sz="3600" b="1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  <a:t>ใบเสร็จรับเงิน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หรือ</a:t>
            </a:r>
            <a:r>
              <a:rPr lang="th-TH" sz="3600" b="1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  <a:t>ใบสำคัญรับเงิน 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หรือ</a:t>
            </a:r>
            <a:r>
              <a:rPr lang="th-TH" sz="3600" b="1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  <a:t>ใบรับรองการจ่ายเงิน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หรือเอกสารอื่นใดที่กระทรวงการคลัง  กำหนดเป็นหลักฐานการจ่าย</a:t>
            </a:r>
          </a:p>
          <a:p>
            <a:pPr eaLnBrk="1" hangingPunct="1"/>
            <a:endParaRPr lang="th-TH" sz="3600" b="1" dirty="0">
              <a:latin typeface="DilleniaUPC" pitchFamily="18" charset="-34"/>
              <a:cs typeface="DilleniaUPC" pitchFamily="18" charset="-34"/>
            </a:endParaRPr>
          </a:p>
          <a:p>
            <a:pPr eaLnBrk="1" hangingPunct="1"/>
            <a:endParaRPr lang="th-TH" sz="2000" dirty="0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3568" y="548680"/>
            <a:ext cx="8229600" cy="1252728"/>
          </a:xfrm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ระเบียบการเบิกจ่ายเงินจากคลัง</a:t>
            </a:r>
            <a:b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การเก็บรักษาเงิน  และการนำเงินส่งคลัง พ.ศ. 2551</a:t>
            </a:r>
            <a:br>
              <a:rPr lang="th-TH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4 การจ่ายเงินของส่วนราชการ 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10" y="338328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6"/>
          <p:cNvSpPr txBox="1">
            <a:spLocks noChangeArrowheads="1"/>
          </p:cNvSpPr>
          <p:nvPr/>
        </p:nvSpPr>
        <p:spPr bwMode="auto">
          <a:xfrm>
            <a:off x="611311" y="2348880"/>
            <a:ext cx="835317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3400" indent="-5334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990600" indent="-5334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marL="0" indent="0" eaLnBrk="1" hangingPunct="1">
              <a:spcBef>
                <a:spcPts val="0"/>
              </a:spcBef>
            </a:pP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</a:t>
            </a:r>
            <a:r>
              <a:rPr lang="en-US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40</a:t>
            </a: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การโอนเข้าบัญชีเจ้าหนี้หรือผู้มีสิทธิรับเงินโดยตรง</a:t>
            </a:r>
            <a:r>
              <a:rPr lang="th-TH" sz="3600" b="1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  <a:t>ให้ใช้รายงานตามที่กระทรวงการคลังกำหนดเป็นหลักฐานการจ่าย</a:t>
            </a:r>
            <a:br>
              <a:rPr lang="th-TH" sz="3600" b="1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41  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ใบเสร็จรับเงินอย่างน้อยต้องมีรายการดังต่อไปนี้</a:t>
            </a:r>
            <a:br>
              <a:rPr lang="th-TH" sz="3600" b="1" dirty="0"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	 1.  ชื่อ  สถานที่อยู่  หรือที่ทำการของผู้รับเงิน</a:t>
            </a:r>
            <a:br>
              <a:rPr lang="th-TH" sz="3600" b="1" dirty="0"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          2.  วัน เดือน ปี ที่รับเงิน</a:t>
            </a:r>
          </a:p>
          <a:p>
            <a:pPr marL="0" indent="0" eaLnBrk="1" hangingPunct="1">
              <a:spcBef>
                <a:spcPts val="0"/>
              </a:spcBef>
            </a:pP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          3.  รายการแสดงการรับเงินระบุว่าเป็นค่าอะไร</a:t>
            </a:r>
            <a:br>
              <a:rPr lang="th-TH" sz="3600" b="1" dirty="0"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          4.  จำนวนเงินทั้ง  ตัวเลข  และตัวอักษร</a:t>
            </a:r>
            <a:br>
              <a:rPr lang="th-TH" sz="3600" b="1" dirty="0"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          5.  ลายมือชื่อผู้รับเงิน</a:t>
            </a:r>
          </a:p>
        </p:txBody>
      </p:sp>
      <p:sp>
        <p:nvSpPr>
          <p:cNvPr id="22531" name="Rectangle 7"/>
          <p:cNvSpPr>
            <a:spLocks noChangeArrowheads="1"/>
          </p:cNvSpPr>
          <p:nvPr/>
        </p:nvSpPr>
        <p:spPr bwMode="auto">
          <a:xfrm>
            <a:off x="1222548" y="231864"/>
            <a:ext cx="730520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th-TH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ระเบียบการเบิกจ่ายเงินจากคลัง</a:t>
            </a:r>
            <a:br>
              <a:rPr lang="th-TH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การเก็บรักษาเงิน  และการนำเงินส่งคลัง พ.ศ. 2551</a:t>
            </a:r>
            <a:br>
              <a:rPr lang="th-TH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4 การจ่ายเงินของส่วนราชการ </a:t>
            </a:r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(ต่อ)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1442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539553" y="2420888"/>
            <a:ext cx="8136904" cy="4182533"/>
          </a:xfrm>
        </p:spPr>
        <p:txBody>
          <a:bodyPr>
            <a:noAutofit/>
          </a:bodyPr>
          <a:lstStyle/>
          <a:p>
            <a:pPr marL="0" lvl="1" indent="0" eaLnBrk="1" hangingPunct="1">
              <a:buFontTx/>
              <a:buNone/>
              <a:tabLst>
                <a:tab pos="0" algn="l"/>
              </a:tabLst>
            </a:pP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42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ถ้าไม่สามารถเขียนใบเสร็จรับเงินได้ ให้ใช้</a:t>
            </a:r>
            <a:r>
              <a:rPr lang="th-TH" sz="3600" b="1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  <a:t>ใบสำคัญรับเงิน 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เพื่อเป็นหลักฐานการจ่าย</a:t>
            </a:r>
            <a:r>
              <a:rPr lang="th-TH" sz="3600" b="1" dirty="0">
                <a:solidFill>
                  <a:schemeClr val="tx2"/>
                </a:solidFill>
                <a:latin typeface="DilleniaUPC" pitchFamily="18" charset="-34"/>
                <a:cs typeface="DilleniaUPC" pitchFamily="18" charset="-34"/>
              </a:rPr>
              <a:t/>
            </a:r>
            <a:br>
              <a:rPr lang="th-TH" sz="3600" b="1" dirty="0">
                <a:solidFill>
                  <a:schemeClr val="tx2"/>
                </a:solidFill>
                <a:latin typeface="DilleniaUPC" pitchFamily="18" charset="-34"/>
                <a:cs typeface="DilleniaUPC" pitchFamily="18" charset="-34"/>
              </a:rPr>
            </a:br>
            <a:r>
              <a:rPr lang="th-TH" sz="40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4</a:t>
            </a:r>
            <a:r>
              <a:rPr lang="en-US" sz="40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3</a:t>
            </a: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solidFill>
                  <a:schemeClr val="tx2"/>
                </a:solidFill>
                <a:latin typeface="DilleniaUPC" pitchFamily="18" charset="-34"/>
                <a:cs typeface="DilleniaUPC" pitchFamily="18" charset="-34"/>
              </a:rPr>
              <a:t>หากจ่ายเงินแล้วได้รับใบเสร็จไม่ครบถ้วนทุกรายการ  ให้ทำใบรับรองแทนใบเสร็จรับเงินเบิกและทำใบสำคัญรับเงินและลงชื่อในใบสำคัญรับเงิน</a:t>
            </a:r>
            <a:br>
              <a:rPr lang="th-TH" sz="3600" b="1" dirty="0">
                <a:solidFill>
                  <a:schemeClr val="tx2"/>
                </a:solidFill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</a:t>
            </a:r>
            <a:r>
              <a:rPr lang="en-US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44</a:t>
            </a: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solidFill>
                  <a:schemeClr val="tx2"/>
                </a:solidFill>
                <a:latin typeface="DilleniaUPC" pitchFamily="18" charset="-34"/>
                <a:cs typeface="DilleniaUPC" pitchFamily="18" charset="-34"/>
              </a:rPr>
              <a:t>ถ้าใบเสร็จรับเงิน</a:t>
            </a:r>
            <a:r>
              <a:rPr lang="th-TH" sz="3600" b="1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  <a:t>หาย</a:t>
            </a:r>
            <a:r>
              <a:rPr lang="th-TH" sz="3600" b="1" dirty="0">
                <a:solidFill>
                  <a:schemeClr val="tx2"/>
                </a:solidFill>
                <a:latin typeface="DilleniaUPC" pitchFamily="18" charset="-34"/>
                <a:cs typeface="DilleniaUPC" pitchFamily="18" charset="-34"/>
              </a:rPr>
              <a:t> ให้</a:t>
            </a:r>
            <a:r>
              <a:rPr lang="th-TH" sz="3600" b="1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  <a:t>ใช้สำเนาใบเสร็จ</a:t>
            </a:r>
            <a:r>
              <a:rPr lang="th-TH" sz="3600" b="1" dirty="0">
                <a:solidFill>
                  <a:schemeClr val="tx2"/>
                </a:solidFill>
                <a:latin typeface="DilleniaUPC" pitchFamily="18" charset="-34"/>
                <a:cs typeface="DilleniaUPC" pitchFamily="18" charset="-34"/>
              </a:rPr>
              <a:t>มาเบิกแทนได้โดยการให้ผู้รับเงินรับรองเป็นเอกสารเป็นการเบิกแทน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1763688" y="476672"/>
            <a:ext cx="61750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4 การจ่ายเงินของส่วนราชการ (ต่อ)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1442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2570683"/>
            <a:ext cx="8640762" cy="4530725"/>
          </a:xfrm>
        </p:spPr>
        <p:txBody>
          <a:bodyPr>
            <a:normAutofit/>
          </a:bodyPr>
          <a:lstStyle/>
          <a:p>
            <a:pPr lvl="1" algn="thaiDist" eaLnBrk="1" hangingPunct="1"/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หากไม่อาจขอสำเนาใบเสร็จรับเงินได้ให้ผู้ขอเบิกทำใบรับรองการจ่ายเงิน  โดยชี้แจงเหตุผลของการสูญหายและรับรองว่ายังไม่เคยทำใบเสร็จมาเบิกและแม้พบภายหลังที่ก็จะไม่ทำมาเบิกจ่ายอีก เสนอผู้บังคับบัญชา ตั้งแต่ชั้นอธิบดีหรือเทียบเท่า (ส่วนกลาง) ผู้ว่าราชการ   (ในส่วนภูมิภาค) เพื่ออนุมัติให้ใช้ใบรับของนั้นเป็นหลักฐานประกอบการเบิกเงินได้  และเมื่อจ่ายเงินให้ทำใบสำคัญรับเงิน  และลงชื่อรับเงินในใบเสร็จรับเงินนั้น</a:t>
            </a:r>
            <a:endParaRPr lang="th-TH" sz="3200" dirty="0">
              <a:solidFill>
                <a:schemeClr val="tx1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1825625" y="477838"/>
            <a:ext cx="61750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4 การจ่ายเงินของส่วนราชการ (ต่อ)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2608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518864" y="2714699"/>
            <a:ext cx="8157592" cy="3954661"/>
          </a:xfrm>
        </p:spPr>
        <p:txBody>
          <a:bodyPr>
            <a:normAutofit/>
          </a:bodyPr>
          <a:lstStyle/>
          <a:p>
            <a:pPr marL="0" lvl="1" indent="0" eaLnBrk="1" hangingPunct="1">
              <a:buFontTx/>
              <a:buNone/>
            </a:pP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</a:t>
            </a:r>
            <a:r>
              <a:rPr lang="en-US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44</a:t>
            </a: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กรณีหลักฐานการจ่ายของส่วนราชการสูญหายให้ถือปฏิบัติตามวิธีการที่กระทรวงการคลังกำหนด</a:t>
            </a:r>
            <a:b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</a:t>
            </a:r>
            <a:r>
              <a:rPr lang="en-US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45</a:t>
            </a: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หากหลักฐานการจ่ายผิดต้องแก้ไขโดยวิธีการขีดฆ่าแล้วเขียนใหม่และให้ผู้รับเงินลงนามกำกับชื่อทุกแห่ง</a:t>
            </a:r>
            <a:b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</a:t>
            </a:r>
            <a:r>
              <a:rPr lang="en-US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46</a:t>
            </a: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หลักฐานการจ่ายให้เก็บไว้ในที่ปลอดภัยมิให้สูญหายหรือเสียหายได้ทั้งนี้เมื่อ </a:t>
            </a:r>
            <a:r>
              <a:rPr lang="th-TH" sz="3600" b="1" dirty="0" err="1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สตง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.ตรวจสอบให้เก็บอย่างเอกสารธรรมดา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692275" y="548680"/>
            <a:ext cx="61750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4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4 การจ่ายเงินของส่วนราชการ (ต่อ)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6562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3FC74A26-843A-4706-95FA-F468DA4B7A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5" t="29243" r="64175" b="10800"/>
          <a:stretch/>
        </p:blipFill>
        <p:spPr>
          <a:xfrm>
            <a:off x="131178" y="116632"/>
            <a:ext cx="8905318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9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9D7F91B2-2AAB-4E5B-BAE6-2582AD4A0C95}"/>
              </a:ext>
            </a:extLst>
          </p:cNvPr>
          <p:cNvSpPr txBox="1"/>
          <p:nvPr/>
        </p:nvSpPr>
        <p:spPr>
          <a:xfrm>
            <a:off x="1421042" y="645510"/>
            <a:ext cx="658385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500" b="1" dirty="0"/>
              <a:t>ตัวอย่างทะเบียนคุมฝาก – ถอน ธนาคาร</a:t>
            </a: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xmlns="" id="{119B0BCA-A97D-4402-BFA3-8BBBA57526F4}"/>
              </a:ext>
            </a:extLst>
          </p:cNvPr>
          <p:cNvSpPr txBox="1"/>
          <p:nvPr/>
        </p:nvSpPr>
        <p:spPr>
          <a:xfrm>
            <a:off x="539552" y="1743194"/>
            <a:ext cx="8334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dirty="0"/>
              <a:t>.</a:t>
            </a: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xmlns="" id="{E0BCE1E7-ADBA-42EC-A069-E3468E166B7E}"/>
              </a:ext>
            </a:extLst>
          </p:cNvPr>
          <p:cNvSpPr txBox="1"/>
          <p:nvPr/>
        </p:nvSpPr>
        <p:spPr>
          <a:xfrm>
            <a:off x="1421042" y="1713995"/>
            <a:ext cx="68953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/>
              <a:t>ทะเบียนคุมฝาก –ถอน ธนาคารกรุงไทย</a:t>
            </a:r>
          </a:p>
          <a:p>
            <a:pPr algn="ctr"/>
            <a:r>
              <a:rPr lang="th-TH" sz="2800" b="1" dirty="0"/>
              <a:t>ชื่อบัญชี เงินบำรุงโรงพยาบาล........  เลขที่บัญชี................................</a:t>
            </a:r>
          </a:p>
        </p:txBody>
      </p:sp>
      <p:graphicFrame>
        <p:nvGraphicFramePr>
          <p:cNvPr id="6" name="ตาราง 5">
            <a:extLst>
              <a:ext uri="{FF2B5EF4-FFF2-40B4-BE49-F238E27FC236}">
                <a16:creationId xmlns:a16="http://schemas.microsoft.com/office/drawing/2014/main" xmlns="" id="{BE1FC77A-334C-46F7-A05D-C91FB89409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831222"/>
              </p:ext>
            </p:extLst>
          </p:nvPr>
        </p:nvGraphicFramePr>
        <p:xfrm>
          <a:off x="835823" y="2874930"/>
          <a:ext cx="8046787" cy="348488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49541">
                  <a:extLst>
                    <a:ext uri="{9D8B030D-6E8A-4147-A177-3AD203B41FA5}">
                      <a16:colId xmlns:a16="http://schemas.microsoft.com/office/drawing/2014/main" xmlns="" val="2634267045"/>
                    </a:ext>
                  </a:extLst>
                </a:gridCol>
                <a:gridCol w="1149541">
                  <a:extLst>
                    <a:ext uri="{9D8B030D-6E8A-4147-A177-3AD203B41FA5}">
                      <a16:colId xmlns:a16="http://schemas.microsoft.com/office/drawing/2014/main" xmlns="" val="1721504465"/>
                    </a:ext>
                  </a:extLst>
                </a:gridCol>
                <a:gridCol w="1149541">
                  <a:extLst>
                    <a:ext uri="{9D8B030D-6E8A-4147-A177-3AD203B41FA5}">
                      <a16:colId xmlns:a16="http://schemas.microsoft.com/office/drawing/2014/main" xmlns="" val="2967941505"/>
                    </a:ext>
                  </a:extLst>
                </a:gridCol>
                <a:gridCol w="1149541">
                  <a:extLst>
                    <a:ext uri="{9D8B030D-6E8A-4147-A177-3AD203B41FA5}">
                      <a16:colId xmlns:a16="http://schemas.microsoft.com/office/drawing/2014/main" xmlns="" val="890590619"/>
                    </a:ext>
                  </a:extLst>
                </a:gridCol>
                <a:gridCol w="1149541">
                  <a:extLst>
                    <a:ext uri="{9D8B030D-6E8A-4147-A177-3AD203B41FA5}">
                      <a16:colId xmlns:a16="http://schemas.microsoft.com/office/drawing/2014/main" xmlns="" val="1262002826"/>
                    </a:ext>
                  </a:extLst>
                </a:gridCol>
                <a:gridCol w="1149541">
                  <a:extLst>
                    <a:ext uri="{9D8B030D-6E8A-4147-A177-3AD203B41FA5}">
                      <a16:colId xmlns:a16="http://schemas.microsoft.com/office/drawing/2014/main" xmlns="" val="2099511887"/>
                    </a:ext>
                  </a:extLst>
                </a:gridCol>
                <a:gridCol w="1149541">
                  <a:extLst>
                    <a:ext uri="{9D8B030D-6E8A-4147-A177-3AD203B41FA5}">
                      <a16:colId xmlns:a16="http://schemas.microsoft.com/office/drawing/2014/main" xmlns="" val="1950797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/>
                        <a:t>ลำดับที่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/>
                        <a:t>ว/ด/ป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/>
                        <a:t>ที่เอกสาร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/>
                        <a:t>รายการ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/>
                        <a:t>ฝาก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/>
                        <a:t>ถอน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/>
                        <a:t>คงเหลือ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73104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52306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0779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84134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9617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62252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9434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5163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036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032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9D7F91B2-2AAB-4E5B-BAE6-2582AD4A0C95}"/>
              </a:ext>
            </a:extLst>
          </p:cNvPr>
          <p:cNvSpPr txBox="1"/>
          <p:nvPr/>
        </p:nvSpPr>
        <p:spPr>
          <a:xfrm>
            <a:off x="1548083" y="476672"/>
            <a:ext cx="70968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600" b="1" dirty="0"/>
              <a:t>สาเหตุที่ทำให้ยอดเงินฝากธนาคารของหน่วยบริการ</a:t>
            </a:r>
          </a:p>
          <a:p>
            <a:pPr algn="ctr"/>
            <a:r>
              <a:rPr lang="th-TH" sz="3600" b="1" dirty="0"/>
              <a:t>มียอดคงเหลือตามใบแจ้งยอดเงินฝากธนาคารแตกต่างกัน</a:t>
            </a: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xmlns="" id="{EA5DE350-11E4-4B14-97EF-CB990184865E}"/>
              </a:ext>
            </a:extLst>
          </p:cNvPr>
          <p:cNvSpPr txBox="1"/>
          <p:nvPr/>
        </p:nvSpPr>
        <p:spPr>
          <a:xfrm>
            <a:off x="467544" y="1669143"/>
            <a:ext cx="84249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เงินฝากระหว่างทาง คือ รายการที่หน่วยบริการ บันทึกบัญชีแล้ว แต่ธนาคารยังไม่ได้บันทึกบัญชีเนื่องจากเป็นเช็ครอการเรียกเก็บ </a:t>
            </a:r>
            <a:r>
              <a:rPr lang="th-TH" sz="2800" b="1" dirty="0">
                <a:solidFill>
                  <a:srgbClr val="FF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มีผลทำให้ยอดเงินฝากธนาคารต่ำไป</a:t>
            </a:r>
          </a:p>
          <a:p>
            <a:pPr algn="thaiDist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เช็คค้างจ่าย คือ เช็คที่หน่วยบริการสั่งจ่ายไปแล้ว แต่ผู้ที่ได้รับเช็คยังไม่นำไปขึ้นเงินกับธนคาร </a:t>
            </a:r>
            <a:r>
              <a:rPr lang="th-TH" sz="2800" b="1" dirty="0">
                <a:solidFill>
                  <a:srgbClr val="FF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มีผลที่ทำให้ยอดธนาคารสูงกว่าหน่วยบริการ</a:t>
            </a:r>
          </a:p>
          <a:p>
            <a:pPr algn="thaiDist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ธนาคารเพิ่มยอดเงินฝากโดยที่ไม่ได้แจ้งให้หน่วยบริการทราบ เช่น มีการโอนเข้าบัญชี + ดอกเบี้ย </a:t>
            </a:r>
            <a:r>
              <a:rPr lang="th-TH" sz="2800" b="1" dirty="0">
                <a:solidFill>
                  <a:srgbClr val="FF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มีผลทำให้เงินฝากธนาคารสูงกว่าหน่วยบริการ</a:t>
            </a:r>
          </a:p>
          <a:p>
            <a:pPr algn="thaiDist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ธนาคารลดยอดเงินฝากโดยมิได้แจ้งให้ทราบ เช่น ค่าธรรมเนียม / เช็คคืน ทำให้ยอดเงินธนาคาร </a:t>
            </a:r>
            <a:r>
              <a:rPr lang="th-TH" sz="2800" b="1" dirty="0">
                <a:solidFill>
                  <a:srgbClr val="FF33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ต่ำกว่าหน่วยบริการ</a:t>
            </a:r>
          </a:p>
          <a:p>
            <a:pPr algn="thaiDist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การบันทึกบัญชีผิดพลาด อาจเนื่องมาจากเจ้าหน้าที่หน่วยบริการ หรือ ธนาคารบันทึกผิดพลาด เช่น นำเงินของผู้อื่นมาหักบัญชี หรือ ฝากผิดบัญชี หรือ ลงบัญชีสูงไป และต่ำไป เป็นต้น</a:t>
            </a:r>
          </a:p>
        </p:txBody>
      </p:sp>
    </p:spTree>
    <p:extLst>
      <p:ext uri="{BB962C8B-B14F-4D97-AF65-F5344CB8AC3E}">
        <p14:creationId xmlns:p14="http://schemas.microsoft.com/office/powerpoint/2010/main" val="412615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9D7F91B2-2AAB-4E5B-BAE6-2582AD4A0C95}"/>
              </a:ext>
            </a:extLst>
          </p:cNvPr>
          <p:cNvSpPr txBox="1"/>
          <p:nvPr/>
        </p:nvSpPr>
        <p:spPr>
          <a:xfrm>
            <a:off x="1560915" y="476672"/>
            <a:ext cx="70711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000" b="1" dirty="0">
                <a:solidFill>
                  <a:schemeClr val="bg1"/>
                </a:solidFill>
              </a:rPr>
              <a:t>ขั้นตอนในการจัดทำงบพิสูจน์ยอด เงินฝากธนาคาร</a:t>
            </a: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xmlns="" id="{EA5DE350-11E4-4B14-97EF-CB990184865E}"/>
              </a:ext>
            </a:extLst>
          </p:cNvPr>
          <p:cNvSpPr txBox="1"/>
          <p:nvPr/>
        </p:nvSpPr>
        <p:spPr>
          <a:xfrm>
            <a:off x="359532" y="1700808"/>
            <a:ext cx="86049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เปรียบเทียบรายการฝากเงินในช่องฝาก ตรวจเช็ครายการช่องฝากตามใบแจ้งยอดของธนาคาร ด้านเดบิต ในสมุดบัญชีของหน่วยบริการ โดยดูสำเนาใบฝากเงินประกอบ รายการใดตรงกันให้เช็คถูก รายการใดไม่ตรงให้เช็คผิด เพื่อนำรายการที่ไม่ตรงมาทำงบพิสูจน์ยอดเงินฝากธนาคาร</a:t>
            </a:r>
          </a:p>
          <a:p>
            <a:pPr marL="514350" indent="-514350" algn="thaiDist">
              <a:buAutoNum type="arabicPeriod"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เปรียบเทียบรายการถอนเงินในช่องถอน ตรวจเช็ครายการตามใบแจ้งยอดธนาคาร กับรายการเครดิต ในสมุดคุมของหน่วยบริการ โดยดูต้นขั้วเช็คประกอบด้วย รายการที่ตรงกันให้เช็คถูก รายการใดที่ไม่ตรงกันให้เช็คผิด ให้รวบรวมรายการที่ไม่ตรงมาทำงบพิสูจน์ยอดเงินฝากธนาคาร</a:t>
            </a:r>
          </a:p>
          <a:p>
            <a:pPr marL="514350" indent="-514350">
              <a:buAutoNum type="arabicPeriod"/>
            </a:pPr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นำรายการที่ไม่ตรงกัน มาจัดทำงบพิสูจน์ยอดเงินฝากธนาคาร เมื่อรวบรวมรายการมาทำงบพิสูจน์สามารถจัดทำงบพิสูจน์ยอดเงินฝากได้ 3 วิธี</a:t>
            </a:r>
          </a:p>
        </p:txBody>
      </p:sp>
    </p:spTree>
    <p:extLst>
      <p:ext uri="{BB962C8B-B14F-4D97-AF65-F5344CB8AC3E}">
        <p14:creationId xmlns:p14="http://schemas.microsoft.com/office/powerpoint/2010/main" val="174124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8"/>
          <p:cNvSpPr txBox="1">
            <a:spLocks noChangeArrowheads="1"/>
          </p:cNvSpPr>
          <p:nvPr/>
        </p:nvSpPr>
        <p:spPr bwMode="auto">
          <a:xfrm>
            <a:off x="611560" y="1997839"/>
            <a:ext cx="824491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thaiDist"/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1.เงินงบประมาณ  เงินที่รัฐบาลได้จัดสรรให้แก่ส่วนราชการตามพระราชบัญญัติงบประมาณ รายจ่ายประจำปี การจ่ายก่อหนี้ผูกพันเงินงบประมาณสามารถดำเนินการได้ตามวัตถุประสงค์ของหน่วยงานนั้น ๆ โดยกำหนดระยะเวลาตั้งแต่ 1 ตุลาคมถึง30กันยายน ซึ่งเรียกว่า ปีงบประมาณ</a:t>
            </a:r>
          </a:p>
          <a:p>
            <a:pPr algn="thaiDist"/>
            <a:r>
              <a:rPr lang="th-TH" sz="3600" b="1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  <a:t>ข้อสังเกตุ   มีรหัส  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210023109000/</a:t>
            </a:r>
            <a:r>
              <a:rPr lang="en-US" sz="3600" b="1" dirty="0">
                <a:latin typeface="DilleniaUPC" pitchFamily="18" charset="-34"/>
                <a:cs typeface="DilleniaUPC" pitchFamily="18" charset="-34"/>
              </a:rPr>
              <a:t>N4525</a:t>
            </a: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4" name="Text Box 4">
            <a:extLst>
              <a:ext uri="{FF2B5EF4-FFF2-40B4-BE49-F238E27FC236}">
                <a16:creationId xmlns:a16="http://schemas.microsoft.com/office/drawing/2014/main" xmlns="" id="{20133112-BF6B-4E7B-9FA3-A6520FA76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2285" y="428471"/>
            <a:ext cx="7561262" cy="120032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แหล่งที่มาของเงิน</a:t>
            </a:r>
          </a:p>
        </p:txBody>
      </p:sp>
    </p:spTree>
    <p:extLst>
      <p:ext uri="{BB962C8B-B14F-4D97-AF65-F5344CB8AC3E}">
        <p14:creationId xmlns:p14="http://schemas.microsoft.com/office/powerpoint/2010/main" val="312502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9D7F91B2-2AAB-4E5B-BAE6-2582AD4A0C95}"/>
              </a:ext>
            </a:extLst>
          </p:cNvPr>
          <p:cNvSpPr txBox="1"/>
          <p:nvPr/>
        </p:nvSpPr>
        <p:spPr>
          <a:xfrm>
            <a:off x="2384033" y="509225"/>
            <a:ext cx="5707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5400" b="1" dirty="0"/>
              <a:t>การตรวจสอบเงินฝากธนาคาร</a:t>
            </a: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xmlns="" id="{7D4605A9-3F58-448E-B6D1-A479006B88A8}"/>
              </a:ext>
            </a:extLst>
          </p:cNvPr>
          <p:cNvSpPr txBox="1"/>
          <p:nvPr/>
        </p:nvSpPr>
        <p:spPr>
          <a:xfrm>
            <a:off x="827584" y="2136338"/>
            <a:ext cx="784887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400" b="1" dirty="0"/>
              <a:t>งบทดลอง, ทะเบียนคุมเงินฝากธนาคาร, รายงานเงินคงเหลือประจำวัน, สมุดบัญชี, </a:t>
            </a:r>
            <a:r>
              <a:rPr lang="en-US" sz="5400" b="1" dirty="0">
                <a:latin typeface="Aharoni" panose="02010803020104030203" pitchFamily="2" charset="-79"/>
                <a:cs typeface="Aharoni" panose="02010803020104030203" pitchFamily="2" charset="-79"/>
              </a:rPr>
              <a:t>Statement</a:t>
            </a:r>
            <a:endParaRPr lang="th-TH" sz="5400" b="1" dirty="0">
              <a:latin typeface="Aharoni" panose="02010803020104030203" pitchFamily="2" charset="-79"/>
            </a:endParaRPr>
          </a:p>
          <a:p>
            <a:pPr algn="ctr"/>
            <a:r>
              <a:rPr lang="th-TH" sz="6000" b="1" u="sng" dirty="0">
                <a:solidFill>
                  <a:srgbClr val="FF0000"/>
                </a:solidFill>
              </a:rPr>
              <a:t>ต้องเท่ากันเสมอ</a:t>
            </a:r>
          </a:p>
        </p:txBody>
      </p:sp>
    </p:spTree>
    <p:extLst>
      <p:ext uri="{BB962C8B-B14F-4D97-AF65-F5344CB8AC3E}">
        <p14:creationId xmlns:p14="http://schemas.microsoft.com/office/powerpoint/2010/main" val="132427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2416E848-36C1-43CB-B702-1F73F8F499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72" t="29700" r="38187" b="10953"/>
          <a:stretch/>
        </p:blipFill>
        <p:spPr>
          <a:xfrm>
            <a:off x="197514" y="166328"/>
            <a:ext cx="8748972" cy="650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98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4ED069C5-2A44-4E64-993F-8012BC9F5C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63" t="36569" r="35038" b="12200"/>
          <a:stretch/>
        </p:blipFill>
        <p:spPr>
          <a:xfrm>
            <a:off x="179511" y="188640"/>
            <a:ext cx="8874499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5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9D7F91B2-2AAB-4E5B-BAE6-2582AD4A0C95}"/>
              </a:ext>
            </a:extLst>
          </p:cNvPr>
          <p:cNvSpPr txBox="1"/>
          <p:nvPr/>
        </p:nvSpPr>
        <p:spPr>
          <a:xfrm>
            <a:off x="2482633" y="660446"/>
            <a:ext cx="52982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5400" b="1" dirty="0"/>
              <a:t>การตรวจสอบลูกหนี้เงินยืม </a:t>
            </a:r>
          </a:p>
        </p:txBody>
      </p:sp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xmlns="" id="{7D4605A9-3F58-448E-B6D1-A479006B88A8}"/>
              </a:ext>
            </a:extLst>
          </p:cNvPr>
          <p:cNvSpPr txBox="1"/>
          <p:nvPr/>
        </p:nvSpPr>
        <p:spPr>
          <a:xfrm>
            <a:off x="1421115" y="2060848"/>
            <a:ext cx="76328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400" b="1" dirty="0"/>
              <a:t>งบทดลอง, ทะเบียนคุม, รายงานเงินคงเหลือประจำวัน, สัญญายืมเงิน </a:t>
            </a:r>
          </a:p>
          <a:p>
            <a:pPr algn="ctr"/>
            <a:r>
              <a:rPr lang="th-TH" sz="5400" b="1" u="sng" dirty="0">
                <a:solidFill>
                  <a:srgbClr val="FF0000"/>
                </a:solidFill>
              </a:rPr>
              <a:t>ต้องเท่ากันเสมอ</a:t>
            </a:r>
          </a:p>
        </p:txBody>
      </p:sp>
    </p:spTree>
    <p:extLst>
      <p:ext uri="{BB962C8B-B14F-4D97-AF65-F5344CB8AC3E}">
        <p14:creationId xmlns:p14="http://schemas.microsoft.com/office/powerpoint/2010/main" val="351733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9D7F91B2-2AAB-4E5B-BAE6-2582AD4A0C95}"/>
              </a:ext>
            </a:extLst>
          </p:cNvPr>
          <p:cNvSpPr txBox="1"/>
          <p:nvPr/>
        </p:nvSpPr>
        <p:spPr>
          <a:xfrm>
            <a:off x="1421042" y="645510"/>
            <a:ext cx="6840334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500" b="1" dirty="0"/>
              <a:t>การจำแนกประเภทรายจ่ายของส่วนราชการ</a:t>
            </a: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xmlns="" id="{119B0BCA-A97D-4402-BFA3-8BBBA57526F4}"/>
              </a:ext>
            </a:extLst>
          </p:cNvPr>
          <p:cNvSpPr txBox="1"/>
          <p:nvPr/>
        </p:nvSpPr>
        <p:spPr>
          <a:xfrm>
            <a:off x="323528" y="1441973"/>
            <a:ext cx="8505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b="1" dirty="0"/>
              <a:t>จำแนกออกเป็น 5 ประเภท ได้แก่</a:t>
            </a:r>
          </a:p>
          <a:p>
            <a:pPr algn="thaiDist"/>
            <a:r>
              <a:rPr lang="th-TH" sz="2800" b="1" dirty="0"/>
              <a:t>	(1) งบบุคลากร หมายถึง </a:t>
            </a:r>
            <a:r>
              <a:rPr lang="th-TH" sz="2800" b="1" dirty="0">
                <a:solidFill>
                  <a:srgbClr val="0070C0"/>
                </a:solidFill>
              </a:rPr>
              <a:t>รายจ่ายที่กำหนดให้จ่ายเพื่อการบริหารงานบุคลากรภาครัฐ ได้แก่ รายจ่ายในลักษณะเงินเดือน ค่าจ้างประจำ ค่าจ้างชั่วคราว ค่าตอบแทน พนักงานราชการ</a:t>
            </a:r>
          </a:p>
          <a:p>
            <a:pPr algn="thaiDist"/>
            <a:endParaRPr lang="th-TH" sz="2800" b="1" dirty="0"/>
          </a:p>
          <a:p>
            <a:pPr algn="thaiDist"/>
            <a:r>
              <a:rPr lang="th-TH" sz="2800" b="1" dirty="0"/>
              <a:t>	(2) งบดำเนินงาน หมายถึง </a:t>
            </a:r>
            <a:r>
              <a:rPr lang="th-TH" sz="2800" b="1" dirty="0">
                <a:solidFill>
                  <a:srgbClr val="0070C0"/>
                </a:solidFill>
              </a:rPr>
              <a:t>รายจ่ายที่กำหนดให้จ่ายเพื่อการบริหารงานประจำ ได้แก่</a:t>
            </a:r>
          </a:p>
          <a:p>
            <a:pPr algn="thaiDist"/>
            <a:r>
              <a:rPr lang="th-TH" sz="2800" b="1" dirty="0"/>
              <a:t>		- ค่าตอบแทน เช่น ค่าเช่าบ้านราชการ ค่าตอบแทนปฏิบัติงานนอกเวลาราชการ ค่าสอนพิเศษฯ</a:t>
            </a:r>
          </a:p>
          <a:p>
            <a:pPr algn="thaiDist"/>
            <a:r>
              <a:rPr lang="th-TH" sz="2800" b="1" dirty="0"/>
              <a:t>		- ค่าใช้สอย เช่น ค่าจ้างเหมาบริการ ค่าซ่อมแซมบำรุงรักษาทรัพย์สิน ค่าใช้จ่ายในการเดินทางไปราชการ เงินสมทบประกันสังคม  ฯลฯ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423502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9D7F91B2-2AAB-4E5B-BAE6-2582AD4A0C95}"/>
              </a:ext>
            </a:extLst>
          </p:cNvPr>
          <p:cNvSpPr txBox="1"/>
          <p:nvPr/>
        </p:nvSpPr>
        <p:spPr>
          <a:xfrm>
            <a:off x="1421042" y="645510"/>
            <a:ext cx="764985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500" b="1" dirty="0"/>
              <a:t>การจำแนกประเภทรายจ่ายของส่วนราชการ (ต่อ)</a:t>
            </a: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xmlns="" id="{119B0BCA-A97D-4402-BFA3-8BBBA57526F4}"/>
              </a:ext>
            </a:extLst>
          </p:cNvPr>
          <p:cNvSpPr txBox="1"/>
          <p:nvPr/>
        </p:nvSpPr>
        <p:spPr>
          <a:xfrm>
            <a:off x="683568" y="2013477"/>
            <a:ext cx="79928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b="1" dirty="0"/>
              <a:t>		- วัสดุ หมายถึง รายจ่ายเพิ่มจัดหาสิ่งของซึ่งโดยสภาพเมื่อใช้แล้วย่อมสินเปลืองหมดไป แปรสภาพ หรือไม่คงสภาพเดิม หรือสิ่งของที่มีลักษณะคงทนถาวรและมีราคาต่อหน่วยไม่เกิน 5,000 บาท รายจ่ายเพื่อจัดหาโปรแกรมคอมพิวเตอร์ ราคาต่อหน่วยหรือต่อชุดไม่เกิน 20,000 บาท รายจ่ายซ่อมบำรุงทรัพย์สินให้สามารถใช้งานได้ปกติ  ฯลฯ</a:t>
            </a:r>
          </a:p>
          <a:p>
            <a:pPr algn="thaiDist"/>
            <a:r>
              <a:rPr lang="th-TH" sz="2800" b="1" dirty="0"/>
              <a:t>		- ค่าสาธารณูปโภค หมายถึง รายจ่ายค่าบริการสาธารณูปโภคสื่อสารและโทรคมนาคม รวมถึงค่าใช้จ่ายที่จ่ายชำระพร้อมกัน เช่น ค่าบริการ ค่าภาษี ได้แก่ ค่าไฟฟ้า ค่าน้ำประปา ค่าน้ำบาดาล ค่าโทรศัพท์ ค่าบริการไปรษณีย์  ฯลฯ</a:t>
            </a:r>
          </a:p>
          <a:p>
            <a:pPr algn="thaiDist"/>
            <a:endParaRPr lang="th-TH" sz="2800" b="1" dirty="0"/>
          </a:p>
          <a:p>
            <a:pPr algn="thaiDist"/>
            <a:r>
              <a:rPr lang="th-TH" sz="2800" b="1" dirty="0"/>
              <a:t>	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340095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9D7F91B2-2AAB-4E5B-BAE6-2582AD4A0C95}"/>
              </a:ext>
            </a:extLst>
          </p:cNvPr>
          <p:cNvSpPr txBox="1"/>
          <p:nvPr/>
        </p:nvSpPr>
        <p:spPr>
          <a:xfrm>
            <a:off x="1421042" y="645510"/>
            <a:ext cx="764985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500" b="1" dirty="0"/>
              <a:t>การจำแนกประเภทรายจ่ายของส่วนราชการ (ต่อ)</a:t>
            </a: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xmlns="" id="{119B0BCA-A97D-4402-BFA3-8BBBA57526F4}"/>
              </a:ext>
            </a:extLst>
          </p:cNvPr>
          <p:cNvSpPr txBox="1"/>
          <p:nvPr/>
        </p:nvSpPr>
        <p:spPr>
          <a:xfrm>
            <a:off x="539552" y="1743194"/>
            <a:ext cx="833481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b="1" dirty="0"/>
              <a:t>	(3) งบลงทุน หมายถึง </a:t>
            </a:r>
            <a:r>
              <a:rPr lang="th-TH" sz="2800" b="1" dirty="0">
                <a:solidFill>
                  <a:srgbClr val="0070C0"/>
                </a:solidFill>
              </a:rPr>
              <a:t>รายจ่ายที่กำหนดให้จ่ายเพื่อการลงทุน ได้แก่ รายจ่ายที่จ่ายในลักษณะค่าครุภัณฑ์ ค่าที่ดินและสิ่งก่อสร้าง</a:t>
            </a:r>
          </a:p>
          <a:p>
            <a:pPr algn="thaiDist"/>
            <a:r>
              <a:rPr lang="th-TH" sz="2800" b="1" dirty="0"/>
              <a:t>		- ค่าครุภัณฑ์ หมายถึง รายจ่ายเพื่อจัดหาสิ่งของที่มีลักษณะคงทนถาวร และมีราคาต่อหน่วยเกินกว่า 5,000 บาท และรายจ่ายเพื่อจัดหาโปรแกรมคอมพิวเตอร์ที่มีราคาต่อหน่วยเกินกว่า 20,000 บาท ฯลฯ</a:t>
            </a:r>
          </a:p>
          <a:p>
            <a:pPr algn="thaiDist"/>
            <a:r>
              <a:rPr lang="th-TH" sz="2800" b="1" dirty="0"/>
              <a:t>		- ค่าที่ดินและสิ่งก่อสร้าง หมายถึง รายจ่ายเพื่อได้มาซึ่งที่ดินและสิ่งก่อสร้าง รวมถึงสิ่งต่าง ๆ ซึ่งติดตรึงกับที่ดินและหรือสิ่งก่อสร้าง เช่น อาคาร ถนน รั้ว เป็นต้น ค่าติดตั้งระบบไฟฟ้า ระบบน้ำประปา และรายจ่ายเพื่อประกอบ ดัดแปลง ต่อเติม ที่มีวงเงินเกินกว่า 50,000 บาท ฯลฯ</a:t>
            </a:r>
          </a:p>
          <a:p>
            <a:pPr algn="thaiDist"/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323172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xmlns="" id="{9D7F91B2-2AAB-4E5B-BAE6-2582AD4A0C95}"/>
              </a:ext>
            </a:extLst>
          </p:cNvPr>
          <p:cNvSpPr txBox="1"/>
          <p:nvPr/>
        </p:nvSpPr>
        <p:spPr>
          <a:xfrm>
            <a:off x="1421042" y="645510"/>
            <a:ext cx="764985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500" b="1" dirty="0"/>
              <a:t>การจำแนกประเภทรายจ่ายของส่วนราชการ (ต่อ)</a:t>
            </a:r>
          </a:p>
        </p:txBody>
      </p:sp>
      <p:sp>
        <p:nvSpPr>
          <p:cNvPr id="4" name="กล่องข้อความ 3">
            <a:extLst>
              <a:ext uri="{FF2B5EF4-FFF2-40B4-BE49-F238E27FC236}">
                <a16:creationId xmlns:a16="http://schemas.microsoft.com/office/drawing/2014/main" xmlns="" id="{119B0BCA-A97D-4402-BFA3-8BBBA57526F4}"/>
              </a:ext>
            </a:extLst>
          </p:cNvPr>
          <p:cNvSpPr txBox="1"/>
          <p:nvPr/>
        </p:nvSpPr>
        <p:spPr>
          <a:xfrm>
            <a:off x="539552" y="1743194"/>
            <a:ext cx="833481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2800" b="1" dirty="0"/>
              <a:t>	(4) งบเงินอุดหนุน หมายถึง </a:t>
            </a:r>
            <a:r>
              <a:rPr lang="th-TH" sz="2800" b="1" dirty="0">
                <a:solidFill>
                  <a:srgbClr val="0070C0"/>
                </a:solidFill>
              </a:rPr>
              <a:t>รายจ่ายที่กำหนดให้จ่ายเป็นค่าบำรุงหรือเพื่อช่วยเหลือสนับสนุนการดำเนินงานของหน่วยงานแบ่งออกเป็น 2 ประเภท ได้แก่</a:t>
            </a:r>
          </a:p>
          <a:p>
            <a:pPr algn="thaiDist"/>
            <a:r>
              <a:rPr lang="th-TH" sz="2800" b="1" dirty="0"/>
              <a:t>		- เงินอุดหนุนทั่วไป</a:t>
            </a:r>
          </a:p>
          <a:p>
            <a:pPr algn="thaiDist"/>
            <a:r>
              <a:rPr lang="th-TH" sz="2800" b="1" dirty="0"/>
              <a:t>		- เงินอุดหนุนเฉพาะกิจ</a:t>
            </a:r>
          </a:p>
          <a:p>
            <a:pPr algn="thaiDist"/>
            <a:endParaRPr lang="th-TH" sz="2800" b="1" dirty="0"/>
          </a:p>
          <a:p>
            <a:pPr algn="thaiDist"/>
            <a:r>
              <a:rPr lang="th-TH" sz="2800" b="1" dirty="0"/>
              <a:t>	(5) งบรายจ่ายอื่น หมายถึง </a:t>
            </a:r>
            <a:r>
              <a:rPr lang="th-TH" sz="2800" b="1" dirty="0">
                <a:solidFill>
                  <a:srgbClr val="0070C0"/>
                </a:solidFill>
              </a:rPr>
              <a:t>รายจ่ายที่ไม่เข้าลักษณะประเภทงบรายจ่ายหนึ่ง หรือรายจ่ายที่สำนักงบประมาณกำหนดให้ใช้จ่ายในงบรายจ่ายนี้ เช่น เงินราชการลับ ฯลฯ</a:t>
            </a:r>
            <a:endParaRPr lang="th-TH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38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56" y="332656"/>
            <a:ext cx="1760984" cy="1764812"/>
          </a:xfrm>
          <a:prstGeom prst="rect">
            <a:avLst/>
          </a:prstGeom>
        </p:spPr>
      </p:pic>
      <p:sp>
        <p:nvSpPr>
          <p:cNvPr id="3" name="สี่เหลี่ยมผืนผ้า 2">
            <a:extLst>
              <a:ext uri="{FF2B5EF4-FFF2-40B4-BE49-F238E27FC236}">
                <a16:creationId xmlns:a16="http://schemas.microsoft.com/office/drawing/2014/main" xmlns="" id="{4CD498DC-9F8B-4749-AA0D-523C6FEEED5D}"/>
              </a:ext>
            </a:extLst>
          </p:cNvPr>
          <p:cNvSpPr/>
          <p:nvPr/>
        </p:nvSpPr>
        <p:spPr>
          <a:xfrm>
            <a:off x="1979712" y="1214354"/>
            <a:ext cx="6318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ระเบียบการเบิกจ่ายเงินจากคลัง</a:t>
            </a:r>
            <a:br>
              <a:rPr lang="th-TH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การเก็บรักษาเงิน  และการนำเงินส่งคลัง พ.ศ. 2551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7"/>
          <p:cNvSpPr txBox="1">
            <a:spLocks noChangeArrowheads="1"/>
          </p:cNvSpPr>
          <p:nvPr/>
        </p:nvSpPr>
        <p:spPr bwMode="auto">
          <a:xfrm>
            <a:off x="1619125" y="1208360"/>
            <a:ext cx="6913190" cy="132343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ระเบียบการเบิกจ่ายเงินจากคลัง</a:t>
            </a:r>
            <a:b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การเก็บรักษาเงิน  และการนำเงินส่งคลัง พ.ศ. 2551</a:t>
            </a:r>
          </a:p>
        </p:txBody>
      </p:sp>
      <p:sp>
        <p:nvSpPr>
          <p:cNvPr id="4099" name="Line 28"/>
          <p:cNvSpPr>
            <a:spLocks noChangeShapeType="1"/>
          </p:cNvSpPr>
          <p:nvPr/>
        </p:nvSpPr>
        <p:spPr bwMode="auto">
          <a:xfrm>
            <a:off x="4787775" y="2505348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00" name="Line 29"/>
          <p:cNvSpPr>
            <a:spLocks noChangeShapeType="1"/>
          </p:cNvSpPr>
          <p:nvPr/>
        </p:nvSpPr>
        <p:spPr bwMode="auto">
          <a:xfrm>
            <a:off x="826963" y="2864123"/>
            <a:ext cx="7489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01" name="Line 30"/>
          <p:cNvSpPr>
            <a:spLocks noChangeShapeType="1"/>
          </p:cNvSpPr>
          <p:nvPr/>
        </p:nvSpPr>
        <p:spPr bwMode="auto">
          <a:xfrm>
            <a:off x="826963" y="286412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02" name="Text Box 32"/>
          <p:cNvSpPr txBox="1">
            <a:spLocks noChangeArrowheads="1"/>
          </p:cNvSpPr>
          <p:nvPr/>
        </p:nvSpPr>
        <p:spPr bwMode="auto">
          <a:xfrm>
            <a:off x="107379" y="3224485"/>
            <a:ext cx="1584325" cy="8524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1 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ความทั่วไป</a:t>
            </a:r>
          </a:p>
        </p:txBody>
      </p:sp>
      <p:sp>
        <p:nvSpPr>
          <p:cNvPr id="4103" name="Text Box 33"/>
          <p:cNvSpPr txBox="1">
            <a:spLocks noChangeArrowheads="1"/>
          </p:cNvSpPr>
          <p:nvPr/>
        </p:nvSpPr>
        <p:spPr bwMode="auto">
          <a:xfrm>
            <a:off x="1835794" y="3224485"/>
            <a:ext cx="2232025" cy="8524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2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การใช้จ่ายเงินงบประมาณ</a:t>
            </a:r>
          </a:p>
        </p:txBody>
      </p:sp>
      <p:sp>
        <p:nvSpPr>
          <p:cNvPr id="4104" name="Text Box 34"/>
          <p:cNvSpPr txBox="1">
            <a:spLocks noChangeArrowheads="1"/>
          </p:cNvSpPr>
          <p:nvPr/>
        </p:nvSpPr>
        <p:spPr bwMode="auto">
          <a:xfrm>
            <a:off x="4211562" y="3224485"/>
            <a:ext cx="1368425" cy="8524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3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การเบิกเงิน</a:t>
            </a:r>
          </a:p>
        </p:txBody>
      </p:sp>
      <p:sp>
        <p:nvSpPr>
          <p:cNvPr id="4105" name="Text Box 35"/>
          <p:cNvSpPr txBox="1">
            <a:spLocks noChangeArrowheads="1"/>
          </p:cNvSpPr>
          <p:nvPr/>
        </p:nvSpPr>
        <p:spPr bwMode="auto">
          <a:xfrm>
            <a:off x="5867275" y="3224485"/>
            <a:ext cx="1368425" cy="8524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4 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การจ่ายเงิน</a:t>
            </a:r>
          </a:p>
        </p:txBody>
      </p:sp>
      <p:sp>
        <p:nvSpPr>
          <p:cNvPr id="4106" name="Text Box 36"/>
          <p:cNvSpPr txBox="1">
            <a:spLocks noChangeArrowheads="1"/>
          </p:cNvSpPr>
          <p:nvPr/>
        </p:nvSpPr>
        <p:spPr bwMode="auto">
          <a:xfrm>
            <a:off x="7380163" y="3224485"/>
            <a:ext cx="1582737" cy="8524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5 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การจ่ายเงินยืม</a:t>
            </a:r>
          </a:p>
        </p:txBody>
      </p:sp>
      <p:sp>
        <p:nvSpPr>
          <p:cNvPr id="4107" name="Line 37"/>
          <p:cNvSpPr>
            <a:spLocks noChangeShapeType="1"/>
          </p:cNvSpPr>
          <p:nvPr/>
        </p:nvSpPr>
        <p:spPr bwMode="auto">
          <a:xfrm>
            <a:off x="8316788" y="286412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08" name="Line 38"/>
          <p:cNvSpPr>
            <a:spLocks noChangeShapeType="1"/>
          </p:cNvSpPr>
          <p:nvPr/>
        </p:nvSpPr>
        <p:spPr bwMode="auto">
          <a:xfrm>
            <a:off x="2916113" y="286412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09" name="Line 39"/>
          <p:cNvSpPr>
            <a:spLocks noChangeShapeType="1"/>
          </p:cNvSpPr>
          <p:nvPr/>
        </p:nvSpPr>
        <p:spPr bwMode="auto">
          <a:xfrm>
            <a:off x="4787775" y="286412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10" name="Line 40"/>
          <p:cNvSpPr>
            <a:spLocks noChangeShapeType="1"/>
          </p:cNvSpPr>
          <p:nvPr/>
        </p:nvSpPr>
        <p:spPr bwMode="auto">
          <a:xfrm>
            <a:off x="6516563" y="286412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11" name="Text Box 42"/>
          <p:cNvSpPr txBox="1">
            <a:spLocks noChangeArrowheads="1"/>
          </p:cNvSpPr>
          <p:nvPr/>
        </p:nvSpPr>
        <p:spPr bwMode="auto">
          <a:xfrm>
            <a:off x="179263" y="4448448"/>
            <a:ext cx="1908175" cy="82330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6 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การรับเงินของส่วนราชการ</a:t>
            </a:r>
          </a:p>
        </p:txBody>
      </p:sp>
      <p:sp>
        <p:nvSpPr>
          <p:cNvPr id="4112" name="Text Box 44"/>
          <p:cNvSpPr txBox="1">
            <a:spLocks noChangeArrowheads="1"/>
          </p:cNvSpPr>
          <p:nvPr/>
        </p:nvSpPr>
        <p:spPr bwMode="auto">
          <a:xfrm>
            <a:off x="2268413" y="4448448"/>
            <a:ext cx="2303462" cy="82330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7 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การเก็บรักษาเงินของส่วนราชการ</a:t>
            </a:r>
          </a:p>
        </p:txBody>
      </p:sp>
      <p:sp>
        <p:nvSpPr>
          <p:cNvPr id="4113" name="Text Box 46"/>
          <p:cNvSpPr txBox="1">
            <a:spLocks noChangeArrowheads="1"/>
          </p:cNvSpPr>
          <p:nvPr/>
        </p:nvSpPr>
        <p:spPr bwMode="auto">
          <a:xfrm>
            <a:off x="4859213" y="4448448"/>
            <a:ext cx="2160587" cy="82330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8 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การนำเงินส่งคลังและฝากคลัง</a:t>
            </a:r>
          </a:p>
        </p:txBody>
      </p:sp>
      <p:sp>
        <p:nvSpPr>
          <p:cNvPr id="4114" name="Text Box 48"/>
          <p:cNvSpPr txBox="1">
            <a:spLocks noChangeArrowheads="1"/>
          </p:cNvSpPr>
          <p:nvPr/>
        </p:nvSpPr>
        <p:spPr bwMode="auto">
          <a:xfrm>
            <a:off x="7092825" y="4448448"/>
            <a:ext cx="1871663" cy="82330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9 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การกันเงินไว้เบิกเหลื่อมปี</a:t>
            </a:r>
          </a:p>
        </p:txBody>
      </p:sp>
      <p:sp>
        <p:nvSpPr>
          <p:cNvPr id="4115" name="Text Box 50"/>
          <p:cNvSpPr txBox="1">
            <a:spLocks noChangeArrowheads="1"/>
          </p:cNvSpPr>
          <p:nvPr/>
        </p:nvSpPr>
        <p:spPr bwMode="auto">
          <a:xfrm>
            <a:off x="3563813" y="5589240"/>
            <a:ext cx="2303462" cy="85248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10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1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การควบคุมและตรวจสอบ</a:t>
            </a:r>
          </a:p>
        </p:txBody>
      </p:sp>
      <p:sp>
        <p:nvSpPr>
          <p:cNvPr id="4116" name="Line 51"/>
          <p:cNvSpPr>
            <a:spLocks noChangeShapeType="1"/>
          </p:cNvSpPr>
          <p:nvPr/>
        </p:nvSpPr>
        <p:spPr bwMode="auto">
          <a:xfrm>
            <a:off x="4787775" y="4088085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17" name="Line 52"/>
          <p:cNvSpPr>
            <a:spLocks noChangeShapeType="1"/>
          </p:cNvSpPr>
          <p:nvPr/>
        </p:nvSpPr>
        <p:spPr bwMode="auto">
          <a:xfrm>
            <a:off x="1042863" y="4232548"/>
            <a:ext cx="70580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18" name="Line 53"/>
          <p:cNvSpPr>
            <a:spLocks noChangeShapeType="1"/>
          </p:cNvSpPr>
          <p:nvPr/>
        </p:nvSpPr>
        <p:spPr bwMode="auto">
          <a:xfrm>
            <a:off x="1042863" y="423254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19" name="Line 54"/>
          <p:cNvSpPr>
            <a:spLocks noChangeShapeType="1"/>
          </p:cNvSpPr>
          <p:nvPr/>
        </p:nvSpPr>
        <p:spPr bwMode="auto">
          <a:xfrm>
            <a:off x="3419350" y="423254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20" name="Line 55"/>
          <p:cNvSpPr>
            <a:spLocks noChangeShapeType="1"/>
          </p:cNvSpPr>
          <p:nvPr/>
        </p:nvSpPr>
        <p:spPr bwMode="auto">
          <a:xfrm>
            <a:off x="5867275" y="423254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21" name="Line 56"/>
          <p:cNvSpPr>
            <a:spLocks noChangeShapeType="1"/>
          </p:cNvSpPr>
          <p:nvPr/>
        </p:nvSpPr>
        <p:spPr bwMode="auto">
          <a:xfrm>
            <a:off x="8100888" y="423254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122" name="Line 57"/>
          <p:cNvSpPr>
            <a:spLocks noChangeShapeType="1"/>
          </p:cNvSpPr>
          <p:nvPr/>
        </p:nvSpPr>
        <p:spPr bwMode="auto">
          <a:xfrm>
            <a:off x="4716338" y="4232549"/>
            <a:ext cx="0" cy="135669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27" name="รูปภาพ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84" y="332656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8"/>
          <p:cNvSpPr txBox="1">
            <a:spLocks noChangeArrowheads="1"/>
          </p:cNvSpPr>
          <p:nvPr/>
        </p:nvSpPr>
        <p:spPr bwMode="auto">
          <a:xfrm>
            <a:off x="287524" y="1628800"/>
            <a:ext cx="856895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thaiDist"/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“เงินรายได้แผ่นดิน” 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หมายความว่า เงินทั้งปวงที่ส่วนราชการจัดเก็บหรือได้รับไว้เป็นกรรมสิทธิ์ตามกฎหมาย ระเบียบ ข้อบังคับ หรือจากนิติกรรมหรือนิติเหตุและกฎหมายว่าด้วยเงินคงคลังและกฎหมายว่าด้วยวิธีการงบประมาณบัญญัติไม่ให้ส่วนราชการนั้นนำไปใช้จ่ายหรือหักไว้เพื่อการใด ๆ</a:t>
            </a:r>
          </a:p>
          <a:p>
            <a:pPr algn="thaiDist"/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“เงินเบิกเกินส่งคืน” 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หมายความว่า เงินงบประมาณรายจ่ายที่ส่วนราชการเบิกจากคลังไปแล้วแต่ไม่ได้จ่ายหรือจ่ายไม่หมด หรือจ่ายไปแล้วแต่ถูกเรียกคืน และได้นำส่งคลังก่อนสิ้นปีงบประมาณหรือก่อนสิ้นระยะเวลาเบิกเงินที่กันไว้เบิกเหลื่อมปี</a:t>
            </a:r>
            <a:endParaRPr lang="th-TH" sz="3600" b="1" dirty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8"/>
          <p:cNvSpPr txBox="1">
            <a:spLocks noChangeArrowheads="1"/>
          </p:cNvSpPr>
          <p:nvPr/>
        </p:nvSpPr>
        <p:spPr bwMode="auto">
          <a:xfrm>
            <a:off x="323528" y="1772816"/>
            <a:ext cx="8568952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thaiDist"/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“เงินนอกงบประมาณ” 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หมายความว่า เงินทั้งปวงที่อยู่ในความรับผิดชอบของส่วนราชการนอกจากเงินงบประมาณรายจ่าย เงินรายได้แผ่นดิน เงินเบิกเกินส่งคืน และเงินเหลือจ่ายปีเก่าส่งคืน </a:t>
            </a:r>
            <a:r>
              <a:rPr lang="th-TH" sz="4400" b="1" u="sng" dirty="0">
                <a:solidFill>
                  <a:srgbClr val="FF0000"/>
                </a:solidFill>
                <a:latin typeface="DilleniaUPC" pitchFamily="18" charset="-34"/>
                <a:cs typeface="DilleniaUPC" pitchFamily="18" charset="-34"/>
              </a:rPr>
              <a:t>เช่น เงินบำรุง</a:t>
            </a:r>
            <a:endParaRPr lang="th-TH" sz="3600" b="1" u="sng" dirty="0">
              <a:solidFill>
                <a:srgbClr val="FF0000"/>
              </a:solidFill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20425"/>
            <a:ext cx="8229600" cy="5237586"/>
          </a:xfrm>
        </p:spPr>
        <p:txBody>
          <a:bodyPr>
            <a:normAutofit/>
          </a:bodyPr>
          <a:lstStyle/>
          <a:p>
            <a:pPr marL="0" indent="0" algn="thaiDi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“เงินบำรุง” คือ เงินบำรุง</a:t>
            </a:r>
            <a:r>
              <a:rPr lang="th-TH" sz="3600" b="1" u="sng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ของหน่วยบริการ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ในสังกัดกระทรวงสาธารณสุข ที่ได้รับอนุมัติจากรัฐมนตรีว่าการกระทรวงการคลังและสำนักงบประมาณ </a:t>
            </a:r>
            <a:r>
              <a:rPr lang="th-TH" sz="3600" b="1" u="sng" dirty="0">
                <a:solidFill>
                  <a:schemeClr val="accent5">
                    <a:lumMod val="75000"/>
                  </a:schemeClr>
                </a:solidFill>
                <a:latin typeface="DilleniaUPC" pitchFamily="18" charset="-34"/>
                <a:cs typeface="DilleniaUPC" pitchFamily="18" charset="-34"/>
              </a:rPr>
              <a:t>ยกเว้นไม่ต้องนำส่งคลัง ตาม พ.ร.บ วิธีการงบประมาณ พ.ศ. 2502  ม.24 วรรคห้า</a:t>
            </a:r>
            <a:r>
              <a:rPr lang="th-TH" sz="3600" b="1" dirty="0">
                <a:solidFill>
                  <a:schemeClr val="accent5">
                    <a:lumMod val="75000"/>
                  </a:schemeClr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(โดยมีแหล่งเงินตามที่กำหนดไว้ในระเบียบกระทรวงสาธารณสุขว่าด้วยเงินบำรุงของหน่วยบริการในสังกัดกระทรวงสาธารณสุข พ.ศ. 2561) </a:t>
            </a:r>
            <a:r>
              <a:rPr lang="th-TH" sz="3600" b="1" u="sng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จัดอยู่ในประเภทของเงินนอกงบประมาณ</a:t>
            </a:r>
          </a:p>
          <a:p>
            <a:pPr marL="0" indent="0" algn="thaiDi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b="1" dirty="0">
                <a:solidFill>
                  <a:schemeClr val="tx1"/>
                </a:solidFill>
                <a:latin typeface="DilleniaUPC" pitchFamily="18" charset="-34"/>
                <a:cs typeface="DilleniaUPC" pitchFamily="18" charset="-34"/>
              </a:rPr>
              <a:t>	</a:t>
            </a:r>
            <a:r>
              <a:rPr lang="th-TH" sz="3000" b="1" dirty="0">
                <a:solidFill>
                  <a:schemeClr val="accent1">
                    <a:lumMod val="50000"/>
                  </a:schemeClr>
                </a:solidFill>
                <a:latin typeface="DilleniaUPC" pitchFamily="18" charset="-34"/>
                <a:cs typeface="DilleniaUPC" pitchFamily="18" charset="-34"/>
              </a:rPr>
              <a:t>เมื่อเป็นเงินนอกงบประมาณ และมีระเบียบรองรับไว้</a:t>
            </a:r>
            <a:r>
              <a:rPr lang="th-TH" sz="3000" b="1" u="sng" dirty="0">
                <a:solidFill>
                  <a:srgbClr val="002060"/>
                </a:solidFill>
                <a:latin typeface="DilleniaUPC" pitchFamily="18" charset="-34"/>
                <a:cs typeface="DilleniaUPC" pitchFamily="18" charset="-34"/>
              </a:rPr>
              <a:t>การได้ การก่อหนี้</a:t>
            </a:r>
            <a:r>
              <a:rPr lang="th-TH" sz="3000" b="1" dirty="0">
                <a:solidFill>
                  <a:srgbClr val="002060"/>
                </a:solidFill>
                <a:latin typeface="DilleniaUPC" pitchFamily="18" charset="-34"/>
                <a:cs typeface="DilleniaUPC" pitchFamily="18" charset="-34"/>
              </a:rPr>
              <a:t>      </a:t>
            </a:r>
            <a:r>
              <a:rPr lang="th-TH" sz="3000" b="1" u="sng" dirty="0">
                <a:solidFill>
                  <a:srgbClr val="002060"/>
                </a:solidFill>
                <a:latin typeface="DilleniaUPC" pitchFamily="18" charset="-34"/>
                <a:cs typeface="DilleniaUPC" pitchFamily="18" charset="-34"/>
              </a:rPr>
              <a:t>การจ่าย</a:t>
            </a:r>
            <a:r>
              <a:rPr lang="th-TH" sz="3000" b="1" dirty="0">
                <a:solidFill>
                  <a:schemeClr val="accent1">
                    <a:lumMod val="50000"/>
                  </a:schemeClr>
                </a:solidFill>
                <a:latin typeface="DilleniaUPC" pitchFamily="18" charset="-34"/>
                <a:cs typeface="DilleniaUPC" pitchFamily="18" charset="-34"/>
              </a:rPr>
              <a:t> จึงไม่ต้องปฏิบัติตามระเบียบงบประมาร แต่ให้ปฏิบัติตามระเบียบฯ เงินบำรุง </a:t>
            </a:r>
            <a:r>
              <a:rPr lang="th-TH" sz="3000" b="1" u="sng" dirty="0">
                <a:solidFill>
                  <a:schemeClr val="accent1">
                    <a:lumMod val="50000"/>
                  </a:schemeClr>
                </a:solidFill>
                <a:latin typeface="DilleniaUPC" pitchFamily="18" charset="-34"/>
                <a:cs typeface="DilleniaUPC" pitchFamily="18" charset="-34"/>
              </a:rPr>
              <a:t>เว้นแต่ </a:t>
            </a:r>
            <a:r>
              <a:rPr lang="th-TH" sz="3000" b="1" dirty="0">
                <a:solidFill>
                  <a:schemeClr val="accent1">
                    <a:lumMod val="50000"/>
                  </a:schemeClr>
                </a:solidFill>
                <a:latin typeface="DilleniaUPC" pitchFamily="18" charset="-34"/>
                <a:cs typeface="DilleniaUPC" pitchFamily="18" charset="-34"/>
              </a:rPr>
              <a:t>เรื่องใดระเบียบไม่ได้กำหนดไว้ให้ปฏิบัติตามระเบียบราชการโดยอนุโลม</a:t>
            </a:r>
            <a:endParaRPr lang="th-TH" sz="3600" b="1" dirty="0">
              <a:solidFill>
                <a:schemeClr val="accent1">
                  <a:lumMod val="50000"/>
                </a:schemeClr>
              </a:solidFill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0526"/>
            <a:ext cx="1097514" cy="1099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67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>
            <a:extLst>
              <a:ext uri="{FF2B5EF4-FFF2-40B4-BE49-F238E27FC236}">
                <a16:creationId xmlns:a16="http://schemas.microsoft.com/office/drawing/2014/main" xmlns="" id="{4FAD98DF-3F9E-4B27-A0E3-61FA3E3CCF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700808"/>
            <a:ext cx="8352927" cy="4968552"/>
          </a:xfrm>
        </p:spPr>
        <p:txBody>
          <a:bodyPr>
            <a:normAutofit lnSpcReduction="10000"/>
          </a:bodyPr>
          <a:lstStyle/>
          <a:p>
            <a:pPr algn="thaiDist"/>
            <a:r>
              <a:rPr lang="th-TH" b="1" dirty="0"/>
              <a:t>1. เงินที่หน่วยบริการได้รับไว้เป็นกรรมสิทธิ์เนื่องจากการดำเนินงานหรือเพื่อการดำเนินงานในกิจการของหน่วยบริการ ยกเว้น</a:t>
            </a:r>
          </a:p>
          <a:p>
            <a:pPr marL="0" indent="0" algn="thaiDist">
              <a:buNone/>
            </a:pPr>
            <a:r>
              <a:rPr lang="th-TH" b="1" dirty="0"/>
              <a:t>	1.1 เงินงบประมาณรายจ่าย</a:t>
            </a:r>
          </a:p>
          <a:p>
            <a:pPr marL="0" indent="0" algn="thaiDist">
              <a:buNone/>
            </a:pPr>
            <a:r>
              <a:rPr lang="th-TH" b="1" dirty="0"/>
              <a:t>	1.2 เงินราบรับอื่นที่หน่วยบริการได้รับหรือจัดเก็บตามกฎหมายว่าด้วยการนั้น ๆ เช่น เงินค่าธรรมเนียมใบอนุญาตสาธารณสุข เงินค่าธรรมเนียมสมัตรสอบ เงินค่าปรับเปรียบเทียบคดี เป็นต้น</a:t>
            </a:r>
          </a:p>
          <a:p>
            <a:pPr algn="thaiDist"/>
            <a:r>
              <a:rPr lang="th-TH" b="1" dirty="0"/>
              <a:t>2.เงินที่หน่วยบริการได้รับในลักษณะหนึ่งลักษณะใด ดังต่อไปนี้ด้วย</a:t>
            </a:r>
          </a:p>
          <a:p>
            <a:pPr marL="0" indent="0" algn="thaiDist">
              <a:buNone/>
            </a:pPr>
            <a:r>
              <a:rPr lang="th-TH" b="1" dirty="0"/>
              <a:t>	2.1 เงินค่าบริการที่ได้รับจาการ</a:t>
            </a:r>
            <a:r>
              <a:rPr lang="th-TH" b="1" u="sng" dirty="0">
                <a:solidFill>
                  <a:schemeClr val="accent5">
                    <a:lumMod val="75000"/>
                  </a:schemeClr>
                </a:solidFill>
              </a:rPr>
              <a:t>ให้ใช้อาคารสถานที่หรือทรัพย์สิน</a:t>
            </a:r>
            <a:r>
              <a:rPr lang="th-TH" b="1" dirty="0"/>
              <a:t>ของหน่วยบริการ</a:t>
            </a:r>
          </a:p>
          <a:p>
            <a:pPr marL="0" indent="0" algn="thaiDist">
              <a:buNone/>
            </a:pPr>
            <a:r>
              <a:rPr lang="th-TH" b="1" dirty="0"/>
              <a:t>	2.2 เงินที่ได้รับ</a:t>
            </a:r>
            <a:r>
              <a:rPr lang="th-TH" b="1" u="sng" dirty="0">
                <a:solidFill>
                  <a:schemeClr val="accent5">
                    <a:lumMod val="75000"/>
                  </a:schemeClr>
                </a:solidFill>
              </a:rPr>
              <a:t>ชดใช้ความเสียหายหรือเงินที่ได้รับจากการจำหน่ายจ่ายโอนทรัพย์สิน</a:t>
            </a:r>
            <a:r>
              <a:rPr lang="th-TH" b="1" dirty="0"/>
              <a:t>ของหน่วยบริการ ยกเว้นทรัพย์สินที่ได้มาจากเงินงบประมาณทั้งหมดหรือบางส่วน</a:t>
            </a:r>
          </a:p>
          <a:p>
            <a:pPr marL="0" indent="0" algn="thaiDist">
              <a:buNone/>
            </a:pPr>
            <a:r>
              <a:rPr lang="th-TH" b="1" dirty="0"/>
              <a:t>	2.3 เงินที่ได้รับชดใช้คืนเงินบำรุงหรือเงินที่ได้รับชดใช้เงินบำรุงที่หน่วยบริการได้จ่ายเป็นค่ากระแสไฟฟ้า ค่าน้ำประปา </a:t>
            </a:r>
            <a:r>
              <a:rPr lang="th-TH" b="1" u="sng" dirty="0">
                <a:solidFill>
                  <a:schemeClr val="accent5">
                    <a:lumMod val="75000"/>
                  </a:schemeClr>
                </a:solidFill>
              </a:rPr>
              <a:t>ซึ่งหน่วยบริการได้บริการให้แก่ผู้ที่ใช้หรือใช้ร่วมกับหน่วยบริการ</a:t>
            </a:r>
          </a:p>
          <a:p>
            <a:pPr marL="0" indent="0" algn="thaiDist">
              <a:buNone/>
            </a:pPr>
            <a:r>
              <a:rPr lang="th-TH" b="1" dirty="0"/>
              <a:t>	2.4 </a:t>
            </a:r>
            <a:r>
              <a:rPr lang="th-TH" b="1" dirty="0">
                <a:solidFill>
                  <a:schemeClr val="accent1">
                    <a:lumMod val="75000"/>
                  </a:schemeClr>
                </a:solidFill>
              </a:rPr>
              <a:t>เงินที่มีผู้บริจาคหรือมอบให้</a:t>
            </a:r>
            <a:r>
              <a:rPr lang="th-TH" b="1" u="sng" dirty="0">
                <a:solidFill>
                  <a:schemeClr val="accent5">
                    <a:lumMod val="75000"/>
                  </a:schemeClr>
                </a:solidFill>
              </a:rPr>
              <a:t>โดยระบุวัตถุประสงค์</a:t>
            </a:r>
            <a:r>
              <a:rPr lang="th-TH" b="1" dirty="0">
                <a:solidFill>
                  <a:schemeClr val="accent1">
                    <a:lumMod val="75000"/>
                  </a:schemeClr>
                </a:solidFill>
              </a:rPr>
              <a:t>หรือไม่ได้ระบุวัตถุประสงค์หรือระบุวัตถุประสงค์ไว้ไม่ชัดแจ้ง</a:t>
            </a:r>
          </a:p>
        </p:txBody>
      </p:sp>
      <p:sp>
        <p:nvSpPr>
          <p:cNvPr id="3" name="ชื่อเรื่อง 2">
            <a:extLst>
              <a:ext uri="{FF2B5EF4-FFF2-40B4-BE49-F238E27FC236}">
                <a16:creationId xmlns:a16="http://schemas.microsoft.com/office/drawing/2014/main" xmlns="" id="{77B5764E-BD8D-4CE3-BAE6-9CBA5793F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/>
              <a:t>เงินบำรุงที่หน่วยบริการได้รับ ตามข้อกำหนดของระเบียบเงินบำรุง</a:t>
            </a:r>
            <a:br>
              <a:rPr lang="th-TH" b="1" dirty="0"/>
            </a:br>
            <a:r>
              <a:rPr lang="th-TH" b="1" dirty="0"/>
              <a:t>(ข้อ5)</a:t>
            </a:r>
          </a:p>
        </p:txBody>
      </p:sp>
    </p:spTree>
    <p:extLst>
      <p:ext uri="{BB962C8B-B14F-4D97-AF65-F5344CB8AC3E}">
        <p14:creationId xmlns:p14="http://schemas.microsoft.com/office/powerpoint/2010/main" val="203717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>
            <a:extLst>
              <a:ext uri="{FF2B5EF4-FFF2-40B4-BE49-F238E27FC236}">
                <a16:creationId xmlns:a16="http://schemas.microsoft.com/office/drawing/2014/main" xmlns="" id="{4FAD98DF-3F9E-4B27-A0E3-61FA3E3CCF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916832"/>
            <a:ext cx="8280919" cy="4752528"/>
          </a:xfrm>
        </p:spPr>
        <p:txBody>
          <a:bodyPr>
            <a:normAutofit lnSpcReduction="10000"/>
          </a:bodyPr>
          <a:lstStyle/>
          <a:p>
            <a:pPr marL="0" indent="0" algn="thaiDist">
              <a:buNone/>
            </a:pPr>
            <a:r>
              <a:rPr lang="th-TH" b="1" dirty="0"/>
              <a:t>	2.5 เงินที่ได้จากการดำเนินงานของหน่วยบริการที่รับจัดทำ รับบริการ รับจ้างผลิตเพื่อจำหน่าย  ตามหลักเกณฑ์ วิธีการ และเงื่อนไขที่ปลัดกระทรวงสาธารณสุขกำหนด (ยังไม่มี)</a:t>
            </a:r>
          </a:p>
          <a:p>
            <a:pPr marL="0" indent="0" algn="thaiDist">
              <a:buNone/>
            </a:pPr>
            <a:r>
              <a:rPr lang="th-TH" b="1" dirty="0"/>
              <a:t>	2.6 เงินที่ได้รับจากการแสดงหรือกิจกรรมสาธารณสุขของหน่วยบริการ ตามหลักเกณฑ์ วิธีการ และเงื่อนไขที่ปลัดกระทรวงสาธารณสุขกำหนด (ยังไม่มี)</a:t>
            </a:r>
          </a:p>
          <a:p>
            <a:pPr marL="0" indent="0" algn="thaiDist">
              <a:buNone/>
            </a:pPr>
            <a:r>
              <a:rPr lang="th-TH" b="1" dirty="0"/>
              <a:t>	2.7 เงินที่ได้รับจาก</a:t>
            </a:r>
            <a:r>
              <a:rPr lang="th-TH" b="1" u="sng" dirty="0">
                <a:solidFill>
                  <a:schemeClr val="accent5">
                    <a:lumMod val="75000"/>
                  </a:schemeClr>
                </a:solidFill>
              </a:rPr>
              <a:t>การจัดประชุม อบรม สัมมนา ที่หน่วยบริการเป็นผู้จัดโดยใช้เงินบำรุง</a:t>
            </a:r>
            <a:r>
              <a:rPr lang="th-TH" b="1" dirty="0"/>
              <a:t> เพื่อประโยชน์ต่อการให้บริการสาธารณสุข</a:t>
            </a:r>
          </a:p>
          <a:p>
            <a:pPr marL="0" indent="0" algn="thaiDist">
              <a:buNone/>
            </a:pPr>
            <a:r>
              <a:rPr lang="th-TH" b="1" dirty="0"/>
              <a:t>	2.8 เงินที่ได้รับจากการจัดบริการพิเศษให้แก่ผู้ป่วยหรือญาติผู้ป่วย เช่น บริการรับ – ส่งผู้ป่วย การใช้บริการเครื่องถ่ายเอกสาร เป็นต้น</a:t>
            </a:r>
          </a:p>
          <a:p>
            <a:pPr marL="0" indent="0" algn="thaiDist">
              <a:buNone/>
            </a:pPr>
            <a:r>
              <a:rPr lang="th-TH" b="1" dirty="0"/>
              <a:t>             2.9 เงินที่ได้รับจากการริบหลักประกันหรือเงินค่าปรับ เนื่องจากการผิดสัญญาที่ดำเนินการโดยเงินบำรุงทั้งหมด หรือใช้เงินบำรุงสมทบ ทั้งนี้ ให้เป็นไปตามสัดส่วนของเงินบำรุงเท่านั้น</a:t>
            </a:r>
          </a:p>
          <a:p>
            <a:pPr marL="0" indent="0" algn="thaiDist">
              <a:buNone/>
            </a:pPr>
            <a:r>
              <a:rPr lang="th-TH" b="1" dirty="0"/>
              <a:t>             2.10 เงินผลประโยชน์ที่เกิดจากทรัพย์สินที่ได้มาด้วยเงินบำรุงหรือทรัพย์สินที่มีผู้บริจาคให้หน่วยบริการเพื่อหาผลประโยชน์ โดยผู้บริจาคที่ระบุวัตถุประสงค์หรือไม่ได้ระบุวัตถุประสงค์หรือระบุวัตถุประสงค์ไว้ไม่ชัดแจ้ง เช่น ดอกเบี้ยเงินฝากธนาคาร เป็นต้น</a:t>
            </a:r>
            <a:endParaRPr lang="en-US" b="1" dirty="0"/>
          </a:p>
        </p:txBody>
      </p:sp>
      <p:sp>
        <p:nvSpPr>
          <p:cNvPr id="3" name="ชื่อเรื่อง 2">
            <a:extLst>
              <a:ext uri="{FF2B5EF4-FFF2-40B4-BE49-F238E27FC236}">
                <a16:creationId xmlns:a16="http://schemas.microsoft.com/office/drawing/2014/main" xmlns="" id="{77B5764E-BD8D-4CE3-BAE6-9CBA5793F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/>
              <a:t>เงินบำรุงที่หน่วยบริการได้รับ ตามข้อกำหนดของระเบียบเงินบำรุง</a:t>
            </a:r>
            <a:br>
              <a:rPr lang="th-TH" b="1" dirty="0"/>
            </a:br>
            <a:r>
              <a:rPr lang="th-TH" b="1" dirty="0"/>
              <a:t>(ข้อ5)</a:t>
            </a:r>
          </a:p>
        </p:txBody>
      </p:sp>
    </p:spTree>
    <p:extLst>
      <p:ext uri="{BB962C8B-B14F-4D97-AF65-F5344CB8AC3E}">
        <p14:creationId xmlns:p14="http://schemas.microsoft.com/office/powerpoint/2010/main" val="281263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>
            <a:extLst>
              <a:ext uri="{FF2B5EF4-FFF2-40B4-BE49-F238E27FC236}">
                <a16:creationId xmlns:a16="http://schemas.microsoft.com/office/drawing/2014/main" xmlns="" id="{C2E1C23B-4CEB-463A-B6D8-BBE206E82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067" y="2276872"/>
            <a:ext cx="7660373" cy="2880320"/>
          </a:xfrm>
        </p:spPr>
        <p:txBody>
          <a:bodyPr/>
          <a:lstStyle/>
          <a:p>
            <a:pPr marL="0" indent="0" algn="thaiDist">
              <a:buNone/>
            </a:pPr>
            <a:r>
              <a:rPr lang="th-TH" b="1" dirty="0"/>
              <a:t>	2.11  เงินส่วนลดค่าใช้บริการโทรศัพท์สาธารณะ</a:t>
            </a:r>
            <a:r>
              <a:rPr lang="th-TH" dirty="0"/>
              <a:t> </a:t>
            </a:r>
          </a:p>
          <a:p>
            <a:pPr marL="0" indent="0" algn="thaiDist">
              <a:buNone/>
            </a:pPr>
            <a:r>
              <a:rPr lang="th-TH" b="1" dirty="0"/>
              <a:t>	2.12  </a:t>
            </a:r>
            <a:r>
              <a:rPr lang="th-TH" b="1" dirty="0">
                <a:solidFill>
                  <a:schemeClr val="bg2">
                    <a:lumMod val="50000"/>
                  </a:schemeClr>
                </a:solidFill>
              </a:rPr>
              <a:t>เงินรายรับจากกองทุนหลักประกันสุขภาพแห่งชาติ สำนักงานหลักประกันสุขภาพแห่งชาติ และกองทุนประกันสังคมหรือกองทุนอื่น ๆ ที่จัดตั้งขึ้นตามกฎหมายว่าด้วยการ</a:t>
            </a:r>
            <a:r>
              <a:rPr lang="th-TH" b="1" dirty="0">
                <a:solidFill>
                  <a:srgbClr val="00B0F0"/>
                </a:solidFill>
              </a:rPr>
              <a:t>นั้น</a:t>
            </a:r>
          </a:p>
          <a:p>
            <a:pPr marL="0" indent="0" algn="thaiDist">
              <a:buNone/>
            </a:pPr>
            <a:r>
              <a:rPr lang="th-TH" b="1" dirty="0"/>
              <a:t>	2.13  เงินรายรับอื่นที่กระทรวงสาธารณสุขกำหนดโดยความเห็นชอบ                    ของรัฐมนตรีว่าการกระทรวงการคลัง</a:t>
            </a:r>
          </a:p>
          <a:p>
            <a:pPr marL="0" indent="0" algn="thaiDist">
              <a:buNone/>
            </a:pPr>
            <a:endParaRPr lang="th-TH" b="1" dirty="0"/>
          </a:p>
          <a:p>
            <a:pPr marL="0" indent="0" algn="thaiDist">
              <a:buNone/>
            </a:pPr>
            <a:endParaRPr lang="th-TH" b="1" dirty="0"/>
          </a:p>
        </p:txBody>
      </p:sp>
      <p:sp>
        <p:nvSpPr>
          <p:cNvPr id="3" name="ชื่อเรื่อง 2">
            <a:extLst>
              <a:ext uri="{FF2B5EF4-FFF2-40B4-BE49-F238E27FC236}">
                <a16:creationId xmlns:a16="http://schemas.microsoft.com/office/drawing/2014/main" xmlns="" id="{56BE9F1D-8754-4FD8-906F-C70EAD9C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b="1" dirty="0"/>
              <a:t>เงินบำรุงที่หน่วยบริการได้รับ ตามข้อกำหนดของระเบียบเงินบำรุง</a:t>
            </a:r>
            <a:br>
              <a:rPr lang="th-TH" b="1" dirty="0"/>
            </a:br>
            <a:r>
              <a:rPr lang="th-TH" b="1" dirty="0"/>
              <a:t>(ข้อ5)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0658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971600" y="278450"/>
            <a:ext cx="7561262" cy="258532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ระเบียบการเบิกจ่ายเงินจากคลัง</a:t>
            </a:r>
            <a:b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การเก็บรักษาเงิน  และการนำเงินส่งคลัง พ.ศ. 2551</a:t>
            </a:r>
          </a:p>
          <a:p>
            <a:pPr algn="ctr" eaLnBrk="1" hangingPunct="1">
              <a:spcBef>
                <a:spcPct val="50000"/>
              </a:spcBef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หมวดที่ 6 ( ข้อ 64 - 78 )</a:t>
            </a:r>
            <a:b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การรับเงินของส่วนราชการ</a:t>
            </a:r>
          </a:p>
        </p:txBody>
      </p:sp>
      <p:sp>
        <p:nvSpPr>
          <p:cNvPr id="35843" name="Text Box 5"/>
          <p:cNvSpPr txBox="1">
            <a:spLocks noChangeArrowheads="1"/>
          </p:cNvSpPr>
          <p:nvPr/>
        </p:nvSpPr>
        <p:spPr bwMode="auto">
          <a:xfrm>
            <a:off x="899592" y="3086958"/>
            <a:ext cx="80645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Verdana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64  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ใบเสร็จรับเงิน ให้ใช้ตามแบบที่กรมบัญชีกลางกำหนด</a:t>
            </a:r>
            <a:br>
              <a:rPr lang="th-TH" sz="3600" b="1" dirty="0"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solidFill>
                  <a:srgbClr val="0070C0"/>
                </a:solidFill>
                <a:latin typeface="DilleniaUPC" pitchFamily="18" charset="-34"/>
                <a:cs typeface="DilleniaUPC" pitchFamily="18" charset="-34"/>
              </a:rPr>
              <a:t>ข้อ 66  </a:t>
            </a: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ต้องทำทะเบียนคุมใบเสร็จรับเงิน</a:t>
            </a:r>
            <a:br>
              <a:rPr lang="th-TH" sz="3600" b="1" dirty="0"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-  ให้จัดทำรายงานการใช้ใบเสร็จประจำปีงบประมาณ</a:t>
            </a:r>
            <a:br>
              <a:rPr lang="th-TH" sz="3600" b="1" dirty="0"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-  ห้ามขูดลบแก้ไขเพิ่มเติม  จำนวนเงิน / ชื่อผู้ชำระเงิน</a:t>
            </a:r>
            <a:br>
              <a:rPr lang="th-TH" sz="3600" b="1" dirty="0">
                <a:latin typeface="DilleniaUPC" pitchFamily="18" charset="-34"/>
                <a:cs typeface="DilleniaUPC" pitchFamily="18" charset="-34"/>
              </a:rPr>
            </a:b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-  เก็บรักษาใบเสร็จไว้ในที่ปลอดภัย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35" y="332656"/>
            <a:ext cx="1097514" cy="10998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elleniaUPC">
      <a:majorFont>
        <a:latin typeface="DilleniaUPC"/>
        <a:ea typeface=""/>
        <a:cs typeface="DilleniaUPC"/>
      </a:majorFont>
      <a:minorFont>
        <a:latin typeface="DilleniaUPC"/>
        <a:ea typeface=""/>
        <a:cs typeface="DilleniaUPC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2565</TotalTime>
  <Words>1295</Words>
  <Application>Microsoft Office PowerPoint</Application>
  <PresentationFormat>On-screen Show (4:3)</PresentationFormat>
  <Paragraphs>130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40" baseType="lpstr">
      <vt:lpstr>Aharoni</vt:lpstr>
      <vt:lpstr>Angsana New</vt:lpstr>
      <vt:lpstr>Arial</vt:lpstr>
      <vt:lpstr>Calibri</vt:lpstr>
      <vt:lpstr>Cordia New</vt:lpstr>
      <vt:lpstr>DilleniaUPC</vt:lpstr>
      <vt:lpstr>Symbol</vt:lpstr>
      <vt:lpstr>TH SarabunPSK</vt:lpstr>
      <vt:lpstr>Verdana</vt:lpstr>
      <vt:lpstr>Wingdings</vt:lpstr>
      <vt:lpstr>รูปคลื่น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เงินบำรุงที่หน่วยบริการได้รับ ตามข้อกำหนดของระเบียบเงินบำรุง (ข้อ5)</vt:lpstr>
      <vt:lpstr>เงินบำรุงที่หน่วยบริการได้รับ ตามข้อกำหนดของระเบียบเงินบำรุง (ข้อ5)</vt:lpstr>
      <vt:lpstr>เงินบำรุงที่หน่วยบริการได้รับ ตามข้อกำหนดของระเบียบเงินบำรุง (ข้อ5)</vt:lpstr>
      <vt:lpstr>PowerPoint Presentation</vt:lpstr>
      <vt:lpstr>PowerPoint Presentation</vt:lpstr>
      <vt:lpstr>ระเบียบการเบิกจ่ายเงินจากคลัง การเก็บรักษาเงิน  และการนำเงินส่งคลัง พ.ศ. 2551 หมวดที่ 4 การจ่ายเงินของส่วนราชการ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wil</dc:creator>
  <cp:lastModifiedBy>CFO</cp:lastModifiedBy>
  <cp:revision>281</cp:revision>
  <cp:lastPrinted>2019-02-07T06:58:48Z</cp:lastPrinted>
  <dcterms:created xsi:type="dcterms:W3CDTF">2008-07-17T09:21:46Z</dcterms:created>
  <dcterms:modified xsi:type="dcterms:W3CDTF">2019-02-25T06:38:05Z</dcterms:modified>
</cp:coreProperties>
</file>